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6"/>
  </p:sldMasterIdLst>
  <p:notesMasterIdLst>
    <p:notesMasterId r:id="rId44"/>
  </p:notesMasterIdLst>
  <p:handoutMasterIdLst>
    <p:handoutMasterId r:id="rId45"/>
  </p:handoutMasterIdLst>
  <p:sldIdLst>
    <p:sldId id="778" r:id="rId7"/>
    <p:sldId id="724" r:id="rId8"/>
    <p:sldId id="851" r:id="rId9"/>
    <p:sldId id="852" r:id="rId10"/>
    <p:sldId id="780" r:id="rId11"/>
    <p:sldId id="849" r:id="rId12"/>
    <p:sldId id="802" r:id="rId13"/>
    <p:sldId id="853" r:id="rId14"/>
    <p:sldId id="854" r:id="rId15"/>
    <p:sldId id="858" r:id="rId16"/>
    <p:sldId id="810" r:id="rId17"/>
    <p:sldId id="863" r:id="rId18"/>
    <p:sldId id="782" r:id="rId19"/>
    <p:sldId id="860" r:id="rId20"/>
    <p:sldId id="855" r:id="rId21"/>
    <p:sldId id="850" r:id="rId22"/>
    <p:sldId id="862" r:id="rId23"/>
    <p:sldId id="864" r:id="rId24"/>
    <p:sldId id="861" r:id="rId25"/>
    <p:sldId id="856" r:id="rId26"/>
    <p:sldId id="803" r:id="rId27"/>
    <p:sldId id="805" r:id="rId28"/>
    <p:sldId id="838" r:id="rId29"/>
    <p:sldId id="839" r:id="rId30"/>
    <p:sldId id="840" r:id="rId31"/>
    <p:sldId id="841" r:id="rId32"/>
    <p:sldId id="842" r:id="rId33"/>
    <p:sldId id="843" r:id="rId34"/>
    <p:sldId id="844" r:id="rId35"/>
    <p:sldId id="845" r:id="rId36"/>
    <p:sldId id="848" r:id="rId37"/>
    <p:sldId id="846" r:id="rId38"/>
    <p:sldId id="847" r:id="rId39"/>
    <p:sldId id="798" r:id="rId40"/>
    <p:sldId id="799" r:id="rId41"/>
    <p:sldId id="800" r:id="rId42"/>
    <p:sldId id="865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21A5"/>
    <a:srgbClr val="9C639C"/>
    <a:srgbClr val="31639C"/>
    <a:srgbClr val="6CCCE6"/>
    <a:srgbClr val="FFCC00"/>
    <a:srgbClr val="FFF2CC"/>
    <a:srgbClr val="1E4B87"/>
    <a:srgbClr val="C0504D"/>
    <a:srgbClr val="FF8200"/>
    <a:srgbClr val="B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89609" autoAdjust="0"/>
  </p:normalViewPr>
  <p:slideViewPr>
    <p:cSldViewPr>
      <p:cViewPr varScale="1">
        <p:scale>
          <a:sx n="144" d="100"/>
          <a:sy n="144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75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8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we can’t! Typical networks only send packets between your devices and other devices, so you can’t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12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99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30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1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thing about this is that if a single packet gets corrupted or lost, only that packet needs to be resent.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7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54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5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what’s upcoming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97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40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89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2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6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3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27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45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34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3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what’s upcoming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31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74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04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04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5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what’s upcoming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58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6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2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https://www.indeed.com/jobs?q=wireshark&amp;l=Atlanta%2C+GA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https://www.indeed.com/jobs?q=wireshark&amp;l=Atlanta%2C+GA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cs/wsug_html_chunked/ChWorkBuildDisplayFilterSect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.howstuffworks.com/question5251.ht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ireshark.org/docs/" TargetMode="External"/><Relationship Id="rId4" Type="http://schemas.openxmlformats.org/officeDocument/2006/relationships/hyperlink" Target="https://www.techrepublic.com/article/exploring-the-anatomy-of-a-data-pack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0" y="2930293"/>
            <a:ext cx="9128010" cy="710167"/>
          </a:xfrm>
        </p:spPr>
        <p:txBody>
          <a:bodyPr>
            <a:normAutofit/>
          </a:bodyPr>
          <a:lstStyle/>
          <a:p>
            <a:r>
              <a:rPr lang="en-US" sz="3300" i="1" dirty="0"/>
              <a:t>NetWorking with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807" y="2549293"/>
            <a:ext cx="2700337" cy="381000"/>
          </a:xfrm>
        </p:spPr>
        <p:txBody>
          <a:bodyPr/>
          <a:lstStyle/>
          <a:p>
            <a:r>
              <a:rPr lang="en-US" dirty="0"/>
              <a:t>Unit 5.2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95437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4267200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 now?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Wireshark allows us to see real traffic across the network, instead of keeping everything conceptual.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DEC29-0866-4201-A923-76CE0A45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6" y="4266987"/>
            <a:ext cx="7325747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3E5A6-59E0-487E-BEB1-235F33B2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567259"/>
            <a:ext cx="2728024" cy="178632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F587EBC-13C7-4CFD-8373-6126F251F3DB}"/>
              </a:ext>
            </a:extLst>
          </p:cNvPr>
          <p:cNvSpPr/>
          <p:nvPr/>
        </p:nvSpPr>
        <p:spPr>
          <a:xfrm>
            <a:off x="6583712" y="3539374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3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6" y="55626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Wireshark we can dive into network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and start to pick apart the pieces</a:t>
            </a:r>
          </a:p>
          <a:p>
            <a:pPr>
              <a:spcBef>
                <a:spcPts val="0"/>
              </a:spcBef>
            </a:pP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wireshark">
            <a:extLst>
              <a:ext uri="{FF2B5EF4-FFF2-40B4-BE49-F238E27FC236}">
                <a16:creationId xmlns:a16="http://schemas.microsoft.com/office/drawing/2014/main" id="{866E1523-833B-4F2A-9C8D-9AB31E71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3854"/>
            <a:ext cx="914400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ibeta.org/wp-content/uploads/2016/08/icon-WireShark.png">
            <a:extLst>
              <a:ext uri="{FF2B5EF4-FFF2-40B4-BE49-F238E27FC236}">
                <a16:creationId xmlns:a16="http://schemas.microsoft.com/office/drawing/2014/main" id="{E9E5417F-3E8C-4B1E-9CAA-5BC7FB8B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75710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3809999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can’t see everyone’s traffic though.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Typical network devices transmit data </a:t>
            </a:r>
            <a:r>
              <a:rPr lang="en-US" sz="2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 to the relevant computers communicating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not to all devices. 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talk about how to view other traffic in the future, but for now we’ll stick to our own.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1238E4-D050-4C13-99DA-1B59A85B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09800"/>
            <a:ext cx="4776961" cy="2563332"/>
          </a:xfrm>
          <a:prstGeom prst="rect">
            <a:avLst/>
          </a:prstGeom>
        </p:spPr>
      </p:pic>
      <p:pic>
        <p:nvPicPr>
          <p:cNvPr id="26" name="Picture 25" descr="https://ibeta.org/wp-content/uploads/2016/08/icon-WireShark.png">
            <a:extLst>
              <a:ext uri="{FF2B5EF4-FFF2-40B4-BE49-F238E27FC236}">
                <a16:creationId xmlns:a16="http://schemas.microsoft.com/office/drawing/2014/main" id="{004E1024-501D-4084-BC49-E2604871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97680"/>
            <a:ext cx="624239" cy="6242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router icon">
            <a:extLst>
              <a:ext uri="{FF2B5EF4-FFF2-40B4-BE49-F238E27FC236}">
                <a16:creationId xmlns:a16="http://schemas.microsoft.com/office/drawing/2014/main" id="{2BA458EE-CBCD-4216-8161-862236E8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761" y="4215154"/>
            <a:ext cx="838200" cy="838200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16760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Install Wireshark Check (5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Instructions:</a:t>
            </a:r>
          </a:p>
          <a:p>
            <a:r>
              <a:rPr lang="en-US" dirty="0"/>
              <a:t>Visit the Wireshark website (https://www.wireshark.org/) and proceed to download the application.</a:t>
            </a:r>
          </a:p>
          <a:p>
            <a:r>
              <a:rPr lang="en-US" dirty="0"/>
              <a:t>Follow the steps through the installation process. (Windows users: Be sure to "Select All" when prompted to "Select Components to Install").</a:t>
            </a:r>
          </a:p>
          <a:p>
            <a:r>
              <a:rPr lang="en-US" dirty="0"/>
              <a:t>Once installed, open the application. You should see a view that looks like this: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Bonus:</a:t>
            </a:r>
          </a:p>
          <a:p>
            <a:r>
              <a:rPr lang="en-US" dirty="0"/>
              <a:t>Navigate to the </a:t>
            </a:r>
            <a:br>
              <a:rPr lang="en-US" dirty="0"/>
            </a:br>
            <a:r>
              <a:rPr lang="en-US" dirty="0"/>
              <a:t>Wireshark User Guide and begin </a:t>
            </a:r>
            <a:br>
              <a:rPr lang="en-US" dirty="0"/>
            </a:br>
            <a:r>
              <a:rPr lang="en-US" dirty="0"/>
              <a:t>skimming through the first few </a:t>
            </a:r>
            <a:br>
              <a:rPr lang="en-US" dirty="0"/>
            </a:br>
            <a:r>
              <a:rPr lang="en-US" dirty="0"/>
              <a:t>chapters. </a:t>
            </a:r>
          </a:p>
          <a:p>
            <a:pPr>
              <a:lnSpc>
                <a:spcPct val="110000"/>
              </a:lnSpc>
            </a:pPr>
            <a:r>
              <a:rPr lang="en-US" dirty="0"/>
              <a:t>Start and stop a capture. See if you </a:t>
            </a:r>
            <a:br>
              <a:rPr lang="en-US" dirty="0"/>
            </a:br>
            <a:r>
              <a:rPr lang="en-US" dirty="0"/>
              <a:t>can find in the UI the “0s and 1s”, </a:t>
            </a:r>
            <a:br>
              <a:rPr lang="en-US" dirty="0"/>
            </a:br>
            <a:r>
              <a:rPr lang="en-US" dirty="0"/>
              <a:t>and also any recognizable </a:t>
            </a:r>
            <a:br>
              <a:rPr lang="en-US" dirty="0"/>
            </a:br>
            <a:r>
              <a:rPr lang="en-US" dirty="0"/>
              <a:t>communication.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500F92-28FC-4E2D-B476-E6A42B9D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02437"/>
            <a:ext cx="4026960" cy="30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95300" y="3236639"/>
            <a:ext cx="8153400" cy="3847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Before we really dive in with the shark, let’s talk about…</a:t>
            </a:r>
          </a:p>
        </p:txBody>
      </p:sp>
    </p:spTree>
    <p:extLst>
      <p:ext uri="{BB962C8B-B14F-4D97-AF65-F5344CB8AC3E}">
        <p14:creationId xmlns:p14="http://schemas.microsoft.com/office/powerpoint/2010/main" val="41857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8839200" cy="704060"/>
          </a:xfrm>
        </p:spPr>
        <p:txBody>
          <a:bodyPr>
            <a:normAutofit/>
          </a:bodyPr>
          <a:lstStyle/>
          <a:p>
            <a:r>
              <a:rPr lang="en-US" dirty="0"/>
              <a:t>Packets</a:t>
            </a:r>
          </a:p>
        </p:txBody>
      </p:sp>
    </p:spTree>
    <p:extLst>
      <p:ext uri="{BB962C8B-B14F-4D97-AF65-F5344CB8AC3E}">
        <p14:creationId xmlns:p14="http://schemas.microsoft.com/office/powerpoint/2010/main" val="18129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193899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Great, Wireshark shows us packets! …What is a packet?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Image result for osi model">
            <a:extLst>
              <a:ext uri="{FF2B5EF4-FFF2-40B4-BE49-F238E27FC236}">
                <a16:creationId xmlns:a16="http://schemas.microsoft.com/office/drawing/2014/main" id="{3D01A9EA-AB53-4540-A52E-CEB1A4DC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44" y="2361935"/>
            <a:ext cx="3296055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91B3758-E221-4EC8-B773-B500A76C5AC2}"/>
              </a:ext>
            </a:extLst>
          </p:cNvPr>
          <p:cNvSpPr/>
          <p:nvPr/>
        </p:nvSpPr>
        <p:spPr>
          <a:xfrm>
            <a:off x="5410200" y="4724135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4D100-FF7D-4BB8-B8F8-968FBD0294E0}"/>
              </a:ext>
            </a:extLst>
          </p:cNvPr>
          <p:cNvSpPr txBox="1"/>
          <p:nvPr/>
        </p:nvSpPr>
        <p:spPr>
          <a:xfrm>
            <a:off x="669178" y="4819471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Packets</a:t>
            </a:r>
            <a:r>
              <a:rPr lang="en-US" dirty="0"/>
              <a:t> are pieces of data sent over the network – chunks of data including source, destination, and the content (e.g. email).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048750-AD95-4C32-9A24-A659FB049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86848"/>
              </p:ext>
            </p:extLst>
          </p:nvPr>
        </p:nvGraphicFramePr>
        <p:xfrm>
          <a:off x="533400" y="2209800"/>
          <a:ext cx="45720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50020451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70920987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2164263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Sender’s IP Address, </a:t>
                      </a:r>
                      <a:br>
                        <a:rPr lang="en-US" sz="14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Receiver’s IP Address,</a:t>
                      </a:r>
                      <a:br>
                        <a:rPr lang="en-US" sz="14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Protocol, 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96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2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660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4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Trailer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Indicate end of packet, error correction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32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199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A17C5A-F0EB-4EC0-A02D-AF3B2E293197}"/>
              </a:ext>
            </a:extLst>
          </p:cNvPr>
          <p:cNvSpPr txBox="1"/>
          <p:nvPr/>
        </p:nvSpPr>
        <p:spPr>
          <a:xfrm>
            <a:off x="1775684" y="1807696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Packet Example - Email</a:t>
            </a:r>
          </a:p>
        </p:txBody>
      </p:sp>
    </p:spTree>
    <p:extLst>
      <p:ext uri="{BB962C8B-B14F-4D97-AF65-F5344CB8AC3E}">
        <p14:creationId xmlns:p14="http://schemas.microsoft.com/office/powerpoint/2010/main" val="24868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230832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Packets include a ton of information, but we’ll dissect them over time (not all right now).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098" name="Picture 2" descr="Image result for what is a packet">
            <a:extLst>
              <a:ext uri="{FF2B5EF4-FFF2-40B4-BE49-F238E27FC236}">
                <a16:creationId xmlns:a16="http://schemas.microsoft.com/office/drawing/2014/main" id="{5ED17ABB-8CED-4288-A1D4-DD794D52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64198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44833-0695-499A-A411-0192E833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28271"/>
            <a:ext cx="3408629" cy="18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-&gt; Packets -&gt;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8690664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often takes multiple packets to communicate a whole message.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your network uses fixed-length packets of 2 kb (2048 bits), then a 4500 kb message would be split into 3 packets: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A440-675F-4A8D-B092-D68C5D9B8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2542"/>
            <a:ext cx="9144000" cy="103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5A318B-AE3E-42C2-9449-A62C39CF5C0E}"/>
              </a:ext>
            </a:extLst>
          </p:cNvPr>
          <p:cNvSpPr/>
          <p:nvPr/>
        </p:nvSpPr>
        <p:spPr>
          <a:xfrm>
            <a:off x="5486400" y="5443150"/>
            <a:ext cx="2057400" cy="34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0ECDA-F2EB-4C02-8765-87AF61ED0613}"/>
              </a:ext>
            </a:extLst>
          </p:cNvPr>
          <p:cNvSpPr/>
          <p:nvPr/>
        </p:nvSpPr>
        <p:spPr>
          <a:xfrm>
            <a:off x="5486400" y="5943272"/>
            <a:ext cx="2057400" cy="34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512EE-D77B-4912-A4F8-EA436ECBBD2A}"/>
              </a:ext>
            </a:extLst>
          </p:cNvPr>
          <p:cNvSpPr txBox="1"/>
          <p:nvPr/>
        </p:nvSpPr>
        <p:spPr>
          <a:xfrm>
            <a:off x="5181600" y="492380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 packets all part of the same email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8B9D0C-4915-46C5-BDED-E5465820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70411"/>
            <a:ext cx="2461615" cy="1149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6F3BE-0192-403F-8865-EF1E3EC7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325" y="3270411"/>
            <a:ext cx="2461615" cy="1149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E7DF0-BB8F-41A7-9829-A54D1E993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387" y="3266979"/>
            <a:ext cx="2461617" cy="1149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340DC-4435-4370-BDAC-0A347F2D20F4}"/>
              </a:ext>
            </a:extLst>
          </p:cNvPr>
          <p:cNvSpPr txBox="1"/>
          <p:nvPr/>
        </p:nvSpPr>
        <p:spPr>
          <a:xfrm>
            <a:off x="1455354" y="2825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67F2B-9C2F-48E9-A355-27C7A47C97FA}"/>
              </a:ext>
            </a:extLst>
          </p:cNvPr>
          <p:cNvSpPr txBox="1"/>
          <p:nvPr/>
        </p:nvSpPr>
        <p:spPr>
          <a:xfrm>
            <a:off x="4415547" y="2825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6F4B4-91B8-4C79-9133-6E254706BB06}"/>
              </a:ext>
            </a:extLst>
          </p:cNvPr>
          <p:cNvSpPr txBox="1"/>
          <p:nvPr/>
        </p:nvSpPr>
        <p:spPr>
          <a:xfrm>
            <a:off x="7387347" y="28270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23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in Wireshark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952500" y="5489621"/>
            <a:ext cx="7239000" cy="230832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 Wireshark, we can see information about packets sent over the network, and their associated data.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ED92F-95CF-45C5-9603-09C67E526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3"/>
          <a:stretch/>
        </p:blipFill>
        <p:spPr>
          <a:xfrm>
            <a:off x="0" y="698264"/>
            <a:ext cx="9144000" cy="47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This Week on Cybersecurity…</a:t>
            </a:r>
          </a:p>
        </p:txBody>
      </p:sp>
      <p:pic>
        <p:nvPicPr>
          <p:cNvPr id="1026" name="Picture 2" descr="Image result for wireshark">
            <a:extLst>
              <a:ext uri="{FF2B5EF4-FFF2-40B4-BE49-F238E27FC236}">
                <a16:creationId xmlns:a16="http://schemas.microsoft.com/office/drawing/2014/main" id="{4D5CF8B0-95B4-4200-B41C-43489679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86921"/>
            <a:ext cx="914400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7B06F-3FC4-4EAF-AE76-E98C4861ED64}"/>
              </a:ext>
            </a:extLst>
          </p:cNvPr>
          <p:cNvSpPr txBox="1"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Networking, Wireshark</a:t>
            </a:r>
          </a:p>
        </p:txBody>
      </p:sp>
      <p:pic>
        <p:nvPicPr>
          <p:cNvPr id="1028" name="Picture 4" descr="Image result for computer network">
            <a:extLst>
              <a:ext uri="{FF2B5EF4-FFF2-40B4-BE49-F238E27FC236}">
                <a16:creationId xmlns:a16="http://schemas.microsoft.com/office/drawing/2014/main" id="{7EC39987-A9F4-476A-ABD7-5EAE703F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974" y="675503"/>
            <a:ext cx="4887097" cy="488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ibeta.org/wp-content/uploads/2016/08/icon-WireShark.png">
            <a:extLst>
              <a:ext uri="{FF2B5EF4-FFF2-40B4-BE49-F238E27FC236}">
                <a16:creationId xmlns:a16="http://schemas.microsoft.com/office/drawing/2014/main" id="{31544EB6-FBC5-4941-A453-758183D2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25" y="3409265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PCAPs – Packet Captures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914400"/>
            <a:ext cx="8077200" cy="489364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P</a:t>
            </a:r>
            <a:r>
              <a:rPr lang="en-US" sz="2400" dirty="0"/>
              <a:t>acket </a:t>
            </a:r>
            <a:r>
              <a:rPr lang="en-US" sz="2400" b="1" dirty="0"/>
              <a:t>Cap</a:t>
            </a:r>
            <a:r>
              <a:rPr lang="en-US" sz="2400" dirty="0"/>
              <a:t>ture file is a sequence of packets captured while listening to traffic across the network.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Wireshark can capture network traffic to </a:t>
            </a:r>
            <a:r>
              <a:rPr lang="en-US" sz="2400" b="1" dirty="0"/>
              <a:t>create</a:t>
            </a:r>
            <a:r>
              <a:rPr lang="en-US" sz="2400" dirty="0"/>
              <a:t> packet capture files, and it can also </a:t>
            </a:r>
            <a:r>
              <a:rPr lang="en-US" sz="2400" b="1" dirty="0"/>
              <a:t>read</a:t>
            </a:r>
            <a:r>
              <a:rPr lang="en-US" sz="2400" dirty="0"/>
              <a:t> them. 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extensions: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.cap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</a:t>
            </a:r>
            <a:r>
              <a:rPr lang="en-US" sz="2400" dirty="0" err="1"/>
              <a:t>pcap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.pcapng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5D117-1078-4C79-85D2-BAAC96FA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19665"/>
            <a:ext cx="3650905" cy="25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Diving with the Wiresharks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In this activity, you’ll conduct a capture and investigate a packet capture file and answer a series of questions about the traffic in the file.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u="sng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Open up Wireshark and follow the instructions sent to you, answering questions as you come across them.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https://ibeta.org/wp-content/uploads/2016/08/icon-WireShark.png">
            <a:extLst>
              <a:ext uri="{FF2B5EF4-FFF2-40B4-BE49-F238E27FC236}">
                <a16:creationId xmlns:a16="http://schemas.microsoft.com/office/drawing/2014/main" id="{3F9B534A-E99B-49E5-9CCD-B751DB06B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Diving with the Wiresharks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0769370-F7EE-4EAB-9382-DFE4D20F1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6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My First Sniff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Spend a few moments identifying a website that is not secured through HTTPS. </a:t>
            </a:r>
          </a:p>
          <a:p>
            <a:pPr lvl="1"/>
            <a:r>
              <a:rPr lang="en-US" dirty="0"/>
              <a:t>As a suggestion, visit the whynohttps website (https://whynohttps.com/). While some have since been secured, many remain insecure.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a Wireshark capture and visit one of these pages. Stop the capture after a few moments and answer the following questions: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your web browsing?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your machine's </a:t>
            </a:r>
            <a:r>
              <a:rPr lang="en-US" b="1" dirty="0"/>
              <a:t>request</a:t>
            </a:r>
            <a:r>
              <a:rPr lang="en-US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the website's </a:t>
            </a:r>
            <a:r>
              <a:rPr lang="en-US" b="1" dirty="0"/>
              <a:t>response</a:t>
            </a:r>
            <a:r>
              <a:rPr lang="en-US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are seeing many rows of requests and responses, why might this be the case?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contain the HTML markup of the website? (Hint: The packet should show text similar to what you see on the webpage.)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you finish early, re-attempt this experiment, but this time use a website that *is* secure. What do you see this time? What might be the significance of HTTPS vs HTTP?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My First Sniff</a:t>
            </a: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D238C3C-87B2-4EDA-9639-37B06D97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" y="762000"/>
            <a:ext cx="73100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(15 min)</a:t>
            </a:r>
          </a:p>
        </p:txBody>
      </p:sp>
    </p:spTree>
    <p:extLst>
      <p:ext uri="{BB962C8B-B14F-4D97-AF65-F5344CB8AC3E}">
        <p14:creationId xmlns:p14="http://schemas.microsoft.com/office/powerpoint/2010/main" val="40279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Leaky HTTP Traffic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914400"/>
            <a:ext cx="8715529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In this activity, you’ll use Wireshark to retrieve a user’s username and password being communicated through an insecure website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Initiate a Wireshark capture.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a Chrome window using incognito mode (`Ctrl+Shift+N` or `Cmd+Shift+N`).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Navigate to the webpage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www.aavtrain.com</a:t>
            </a:r>
            <a:r>
              <a:rPr lang="en-US" dirty="0"/>
              <a:t>. Attempt to login using a dummy username and password.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Return to your Wireshark window and stop the capture.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See if you can identify the packet relevant to your form submission. (Hint: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 request is when you request information from a server.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 request is when...)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you identify the relevant row, see if you can extract from the packet data the username and password you entered.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Turn to the internet and the person next to you to speculate as to how this plaintext password communication can be avoided (hint: HTTPs)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Leaky HTTP Traffic</a:t>
            </a:r>
          </a:p>
        </p:txBody>
      </p:sp>
      <p:sp>
        <p:nvSpPr>
          <p:cNvPr id="4" name="AutoShape 2" descr="data:image/png;base64,iVBORw0KGgoAAAANSUhEUgAAA+AAAAH2CAYAAADwN+bSAAAACXBIWXMAAA7EAAAOxAGVKw4bAAAAB3RJTUUH4gUDADoBH6PeWAAAAAd0RVh0QXV0aG9yAKmuzEgAAAAMdEVYdERlc2NyaXB0aW9uABMJISMAAAAKdEVYdENvcHlyaWdodACsD8w6AAAADnRFWHRDcmVhdGlvbiB0aW1lADX3DwkAAAAJdEVYdFNvZnR3YXJlAF1w/zoAAAALdEVYdERpc2NsYWltZXIAt8C0jwAAAAh0RVh0V2FybmluZwDAG+aHAAAAB3RFWHRTb3VyY2UA9f+D6wAAAAh0RVh0Q29tbWVudAD2zJa/AAAABnRFWHRUaXRsZQCo7tInAAAgAElEQVR4nOzdeVwV9f4/8NccDsgiuKMomBqQEpVLmoJJZpmIlm1k6r1Wt0DboMxblmaLXetaXrh9K6XVe638ectMBczKwgB3zSIzQFNBcUGUnbPN/P44C2ffWX09H56HnDMzn/nMfD6fOec9n8/MCGErl0qnn3oJRERERERERNRyZG2dASIiIiIiIqLLAQNwIiIiIiIiolbAAJyIiIiIiIioFTAAJyIiIiIiImoFDMCJiIiIiIiIWoHc2wlqRBE1jSLO1WlwsUFEVKgfegX5eHs1RERERERERB2KVwJwSZJwpkaFr35R4L/7m/D7WQ3qFRLU9SKy5obgkbhgb6yGiIiIiIiIqMPyOAA/V6vC+zsbsWZvE46dU0IQRfgIEqCR0L+HDH+5PtAb+SQiIiIiIiLq0DwKwH8obsA/vmvEL2VNuFirgq8kQpBEQJSgaBSx6M5e8Pfj8HMiIiIiIiIit2/C9vn+OizOrseBY/W4dKkJcrUKglIJKJSQFArI1ArMGN7VQSqlyEzNRKnhfS5SBQGC0Ss119pyuUgV4pFZam0aERERERERUfvjVgC+5dd6fLK7CccqGlFbo4CPWgUolZCUSkhKBdSNCvQLEtG3u6/NNEoz4yGkZgMAslMFxBui6ThklEiQJO1rdSLQfgLu9pIPIiIiIiIi6mhcHoJ+7LwCmTsacaayCRcuNkEuqiGp1YBGDWg0gEYDjUKDmMhgyH1sx/eRaQWQclMhTM1CSo6EgkQAKPFgU4iIiIiIiIjaL5d6wDUaEc9vqUNjgwqlFY3w0aghqVSAUtsDDoVS2xPe1IT+ITIIgmAntVykLotBiVSCmGWpsDrSXD+fMBVZKER6lADBeEx6SSbidUPV4427pUubPxcEfdra3uvU1HjdZ7re7MxUw3B3+2nYyQcRERERERGRAy4F4N/90YDyKjVKKxohKlWAWgWoVIBKG3hDpYCkbAKaGiGXlA5SS8TqgjREIhJpBauRaPhcF+AaAt9ErJZykKIfmr46sXm+ZcAaSYKUk4LC9BXNgXbUeiTrh7HnAMsMgXUhimLWQJL06ytE+uEZuvkcpRFlIx9EREREREREjjkdgKs1It79qRGNTSpcrFFCJmoAtVobgKtVkFRKbfCtbARUDaitbXAzS8bXgBsH5lbmW5OGSABInIEUFKG4FEBpMYqMg/ipWSg8XGJYJjkp0jSNhbo1OJ0GERERERERkeucDsB/OaXA+VoRpy8otdd6q9XaHnCNGpJK2/sNVRMkVROgacKxk1UQJakl825HCnKk5hu5uddb7Y00iIiIiIiIiLScDsA3HGqCQqlBdZ0KgqiBpNa+oNb1gKuVENUKiMpGQN2EP0+ch1Kpbsm8WxcZjVhkGQ07b6M0iIiIiIiIiIw4FYA3qTQo+FOF89UqNCo0kEkiZBAhk0Ro1GqoVUpoVApArYS/jwZ9u/nA30eDyovuDEM3vgZcf2O0RMxIcfbmZ4lYXZIBpEc1P0/c5Rum2UrDlXwQERERERERNRPCVi6VTj/1kt2Zjp5XIem984BShStCJPQJAHwlNZRNSlRXN6ChrgEaRRP8BDUUTY3wl0sI8pfh2b+Nwdjh4a2zJURERERERETtmFPPAd9edA7DI/siursIZZMaGpUKXaCBLzRQKxRQNDUhwEdEY2MjFI1NgKiGSqnCjv0VGDqoK7p3797S20FERERERETUrjkVgPdTleLuXuU4e/Y8VGoNBEmEJIpQq0X4ywEfH+0zwmVdAMFfe8d0fz8fCIKAi5f6MAAnIiIiIiKiy55TAfj0yQktnQ8iIiIiIiKiTs3pu6ATERERERERkfsYgBMRERERERG1AgbgRERERERERK2AATgRERERERFRK2AATkRERERERNQKGIATERERERERtQIG4EREREREREStgAE4ERERERERUStgAE5ERERERETUChiAExEREREREbUCBuBERERERERErYABOBEREREREVErYABORERERERE1AqcDMBzkSoIEIxe8ZmlQGkm4oV4ZJbq59H/3VIs85Gaa2s+XV5M8ujl3KTq9oPphxBSc1t0vW4pzUS88b6Lz0TrZa0UmfFtte7WlZsqaMvf85RaoT25KDfVqO2lwqOtdLV9tFF7yk01Pd6YHP+sL+FhubXDcrchN9X8+Gsl7x4dD9vHvnC9DjiVagtvm630nVlv+9jvREREnZULPeBxyCiRIEnaV0FaJBCZhgKpAGmRLZdBR/lYnehgdpM8eveHReKMFBQeLjH5LHdjFlJmJLbRvrGhNBPxUeuRbLTfcmIPo8Txkt5ZtxCFw4ub1y2tAbLdjt7a8Y/D0kwsK0pBStGy9pk/T5RmIn4qkKMvw5IYFOcCzpeH2XwO24er87eMxNX6epuDFKNjT0G7aNhtK3FGCrI2GjXk0mIUoRDrs0uNPipCXExU+zoeuoh1gIiIiLyJQ9A9ERWDuKyNRj2BudiYlYIZjk4KtKpSZM5NR2yO6Y/fxNWr0fLZ1K/b7ERJZBrS2tU+8o7S7PVA8kIsTIZJENIplBxGYVwMovTvO2kZkguiYhBXVGwYzVKavR6xGRmA4aRkKbLXA8lJDFSJiIiI9DwMwO30fpkMefZwuKozjNYXn1lsJY+5SBWmIguFSI/y0jDhyCQkx2XB0AmUuxFZKTN0ga3ZvrGyP0yHcFqZ3xt5LM3G+kIHJwXMhqd7ZQS1k+s2Gd5pWLFuX+Qal2mp7nPzMjSvg8bvtX+npsY318EWq5fNwUZkUjKwPttomL0uT5mpVoevWt8HzelmxpuVSW4qhPhMfJ8ZbzosVj9TS2xj4gykFKZjrun4YqttynJ7HJWb6SUKqbnOlLP5MrY+a0HO7Ger89iq30ZKbEyz2VZt1THb9cfjU0SRSUjGemTryjB7PRCTFI1Yw0nJEhwujEW0xegjN9ul1XnaWz0wW59Tx9ZWzq/Jqh3tdyfqKhEREbnEhQBc92PYqR8JuUg1HvKcAyzz2pe2cT6MftBGaXtaJUnCGqxHlsVyiVhtPITQ4dh1Z0QiKTkORcXabTMMP7dgfX+YDOHM3YiiuOae09Ls9UBMlJW03GDUc1lqCNqMfgwb7TupJANFU704xNu419QKk+GdWcZDtwuRvgxYo8sT0ucis9SdMixEUcwaSNJqJLZkvSzNxnokIykSZoGJ0fYcnqFbbwoK01cYfuza3gcAEIm0xaZDfXM3ZiFlcRompRUYDY1NQc7qRLRc20vEaqkEyeujjNq/9fKw3B4H5Za7AumxOUaXlTgq51JkxkdhfXKJ6aUoFul4YbNtcmY/25vHWv2G5TSTuuKorVqrY7brj+f90pGIji3UdXiX4DCSkRSZiBkpRSguhdkJSXOutksb81gr81avB7bKxMlja4vl1/Q7W/uaavTd6Oyxwl5dJSIiIle5fQ243R8JumsBDV/+U7MsrpV2n3E+dMOoS4tRFJeBhbo8RaYtRoqX1uZIc29nKYqL4qzHzLb2h9EQztyNRUhe3JyWV4duFjZf7x2ZVqAL2IzzZtRLHZmGxSmF8FpxFTq41txwY6+pZidN4pCxRhckeJSnuOb92IL1Ujv8PEkX1EQiKRlIX2F8lioOGfoKmjgDKdAFKYCdfYDm+Q29irnYWNRc17WLTwVyjNpCi7W9SKQV6AMJOyfhHG2PuagYxGVNdb5nTTeyYrH5NbiupuMJZ/az3Xns1W+jacZ1xWFbtVHHHNQfTxhOIuZuRFZsNCIBRMVoTyQarv+2ysV2ae8Yal7mrV4PbJSJs8fWFsuv6Xd288k647w7c6zw1rGYiIiIgBa9Bjyl+YZNkrd6nNshfW9nrlEPqFVW9oehpzQXG4uSkZSYhGQcRkmpo7RcyV80Yo2DvdZkPkTfnMmNvUqQEWcroVIUF3krUy1RL3OxIr0QhelRhp6mqPRCwOT+ADY4tQ8SsTCjCMsyS1GauQxFhkAfQG4qpiLH7IRYC7e9yDSsyYgzvQGXS9tjmV6BJGEN5no2BNdb6TjNmf3szDzerN/W2Kk/ntKdRMwtLjKM/olMSgYOZ7t4EtHNfWmtzFu9HnioTfPr6rGipesqERFR59cyAXhkNGKR5cVh506srzAd+g7H0sxlzvW8eWfl2t7OqelGPaBW8md1f2iXXT9X/6M4EknJRdi44rDttFyWiIUZQHqUjesqdXkzxFKlmVjmtRvJ6Ya/mveWlmYiMxemN/Yqzcb6QuNlje6mbPda8ijExBn1yORutF32LVUvczciKy4DJSY9TSXIsHfyQc/uPjDKelIysH4FVpgENbnQdn4b7ZgW28ZMk+uvs9cXWu/ddHJ7rIlMK0BJRvMlHbZn1J7YsbWNTqfjCWf2s915nK3flum501at1x8viExCMtIxNd3oipnIaMRmpSPdcP23ozQ83ZfWy7w164HVMnGxvFolvyYrdPZY4UZdJSIiIptaqAc8EatLMgCjHkHvPBsZML+uTTtsLxGrc7SBniAImItkG0PQEzEjxYs3YdOJTEpGnPGQSivrtbU/IpOSgcLmH8WRSckoyiry6o/kyLQCSDnAVKPrAIsy1ujuiq7NW5Fu3wlR65Fc4sU7pCeuNgxZNmz7XCApEUDiQmQgHVGCAGHuYcSa9JbGIfbwXF2e0hGrH2JtUYbNQb4gCBA2ws7lBy1TL3M3ZiHO4oSJ9v4AVnuJTbJkbx8YJ5eGxbFZyIpdbLibfW7qVGQhq7lc4zNR2lJtLzEahw3tLgrpsTm6xzCZlYfN7bHT9oyeLx6VHqsbWm6vrUYirSAHsUbbqL1Pm7V0Wooz+9nePLbqt+N1utVWrdQf79DWc8QZj9hJxIwUADav/zbnwb60VuZtUA+sl4mT5dWq+bXMu+NjhTt1lYiIiGwRwlYulU4/9VJb54PISC5ShWWIKemYzw1uKbmpAjbOaOmbSlHLa5v6zfpDruOxmIiIyNvkzswkCILVzyVJ8mpmOko+9GzlB2i7PJmzl0egZfPZlutuTa2ynaWZWFaUgTWrPU/KHe2t7ZHzTMouSzBcouFp2Tmq98Y6cj3pCMd5c86UTXvNOxERUWfn1BB007uoNr9aW3vJh6P8tKcfNvby2NL5bMt1t6aW3U7dM4Kj1iN5jTceHeWezl6GnVep7kZ4lnfE9pSjet9Z6klH3K7OXiZEREQdGYegExEREREREbWCFnwMGRERERERERHpyQGgtra2rfNBRERERERE1KnJASA4OLit80FERERERETUqckBoLq6uq3zQURERERERNSpOfUYMiIisu6TI34tlvYDQ5XtZp1ERERE5DkG4EREHhreW+P1NH+u9Gl36yQiIiIiz/Au6EREREREREStwOMe8Lq6Opw7dw41NTVQq9VoampCz549ERMT4438tRiFQoHa2lo0NTVBFEWoVCoEBgYiLCzM6TRqa2tx8uRJVFVVQa1WAwDkcjl69uyJgQMHOn1zu7KyMkRERNidR3biL5AkCdD+0/4vSdqJRn9LEiDJwyEf8k+n1r0q6x2H8/j6yjFl8lQMGGA/jx09bWfKgZxz8WIVunfvAUEQ3E7jkdS/ubXc+6s/dHud7VVb1E22B89pNBr4+JiOKlCr1ZDLOfiMiIjocuX2r4C6ujocOXIEvr6+GDRoELr1uhL+Xbrgz9J9GDJkiMPlDx065PLd12tra3Hddde5m2UA2sD7zJkzkMvl6N27N7p37w4/Pz+cOnUKvXv3djqd4uJiVFRUYOjQoRg+fDgCAwMBAA0NDSgvL8f+/fvRv39/REdHe5RfPUmSEDLgPmjDb1EbaUPUvpdM/79wYrNLaW+P+isUGkAhAkr9/7q/laKEvopjkG//BpMm3obwcNd+kLdm2o21dVD7BUAJH4/TdqS6pgbr/vcFCgp3QiaTYfCgK/CXWbMwZPAgr66nIyr67Vfs3bcbXbp0wfj4CRgYcYVb6VgLpKsuVmHHjh8hkwlImDAR3bp19zS7AIDvt3+LktJik8+GDYtBwo0TvZJ+Z1Zx5gy+3rwFO/ILUFNbi+7duiE+bhzuu+du9OzR47JKe8Itk03e33vnVHyd/S2USpXhs1nJd+Cz9V+bzLfju21urY+IiIg6HpcDcI1Gg19++QVyuRzRw0bh6++r8VFONU6fPYe3XxwKmUwGf39/h+kEBwdj6NChOHv2rFPr7du3L44cOeJqdg1EUcSpU6fg4+ODiIgIHD9+HPv27UN9fT1uvvlmCIIAX19fp9LKz89HaGgopk2bhvz8fHz11VcoLS0FAERGRmLcuHGYPn069u7di/z8fIwfP97tfBvou70dBN/a6a4lHeADCNC+ZJAgEwCZIGjfCwLO+4fjrlv64quvc3HzTbcgPHyg02nXfvkGVPU1CJyxELKAblbTnni9P9IX/h1XDLwCb73xutv5bvrzKDR/noDvVTGQDYn0KN/2nDl7Fk///TmMHH4dHk19GHV19Thz5gzSnnkGryxZghHDPTtJZKymphohId28lp6309doNLglMcnks1snTcBDDzyIoMAgfPHlevxRegy79x6ERmN6zbKrQUd9fT22ZH+NG8cnQKPRIDt3M+684x4EBAS4nX+9ktJiPPP0s4beSoVSgbf/L9PtAPzJmZPcWu7f6753a7m2WmfR4cNYvPRlTL51El5e8jz69OmN8+crsWlLDv7y0MN447VXEevmaKiOmPaP23KgUosQBEDuI8Mn//kYWzash59fF8M8WR+sxo/bcqDWiJAkwFfOK8GIiIguJy4F4BqNBnv27EFsbCwOlXTBk8v+RG2DGpIIhATLESC/6FIv8tmzZ/Hll186Ne/dd9/tSlZNiKKI48ePY8CAAairq8OOHTugVGrv9Ovv7w+NRoOgoCCn0iouLkafPn1w1VVX4bXXXsPevXsxaNAgTJgwAR9++CFOnTqFvXv3Ii8vD2lpaTh8+DCKi4s97gnXxtTOBN+iq/E3/HUjJGWChCsCZbihXyB+Ot2E36rUkAkCZIIvAgM0mHTTDfjuh28x+ZZEhIX1dyptse4ilOUlED9/EUMfeRXjh/Y3SdunsR7Pv/g6zp2/AEEQUFFx2um0jfPdreo8GstPoqGmBuLBfZAdPwb/ESMQGBDkVr7teWdVFiZNTEBTUxOWvb4C/cP6YdHCBRg2bCheWvYavvj8U6dP5thy6nQ5dvyUh4b6eowbF4+YYVd7nG9zh3//DTt3FiAwKAgTbkzAgP7hLi3//fZvcfRYKWbPvNPkc7lcjj59QiH5N2D+vMeRs3ULRo8agVtvuRVdg7q6lVdRFLHtu60Yff0YRESHAgBUqpH4bvs2TJt6u0dD3fV8fHzw/I7RAIBX4nbCkyR/3Jbj1nK/VHWcdVZdvIhnX1iCF559BmPHjDZ8HhIcjKeefAzjxo7B4qUv4723MxHWr99lkTYAPPnOTgiCgNceGmVznot1Crzw0X5IkoT30uJdXgcRERF1XE4H4CqVCvv27cOo60fj3c8vYcfeCogSIEoSJAm49qpgHP/zT8TGxrZkfl2m0Whw4sQJDBkyBIcPH0Z5ebnJ9NDQUFRWVjp17XdtbS0qKiowbdo0Q/B9+vRpzJw5E7NmzUJoaCj8/f0xZMgQPP744/jXv/6FxYsXY/PmzQgLC3N5yL0JCU4F37oLwl1KOsBHgAARYUFy3D4kGImDgrD1xGn4+2ggE3wgQIYbcgKhFCMwOFADZe5mPPJQqlNpR85ZhOIPlkBReQrn/vMS7v3wPWw9IcLfRwOhoRa+G17GyarTEHsMQFPiw9jiQtr6fNf/UoQjOw8ZNluABJkgwUdwP9+21NfXY+/+/Zg8aSLe//gTfL7mQ8PJmysGRuCKgRHYs28/4seNdSt9SZKwe89OFJcUY2riNKhUSvz2W1GLBOCnT5/C1KnT4Ovrh5zcLYiOisYNY8Y5HcyWlBZj4YLn0KSptTr9/w7MR3f/MNw9eSmOFp3Epq8/xz23HkLv7o0AgLoua5zO6779exESHIKYEVFY/bP22vDUER+irLwMu/fsxNgb4pxOi7zj/33xJW5OmGASxN40earhRMDYMaMx+dZJ2LQlG6kPu3Y9v7W0jbXHtEVRxL6De3DmQh0alcC8lTswKVzEwV8OmFwHrpEEzFu5A9UNIgL8gH0H9+D6EWMhk7EnnIiI6HLgdAC+f/9+jLr+eqz+3yVs330BktgcfIuShDHXdoNC8afFDWfa2smTJzF48GAcOXLEIvgGtEPba2pqnPrxc/LkSQwdOhT5+fnYv38/li1bhm7duqF///54//33ERISgnHjxiEoKAgnT56EQqHAjh07MHToUJw4ccKjkxOSs8E3RFfjb/Toor0u+6qefkgcFAhARERXGdSiDEqNBKUkQCkKUIkyqGTh0FxQO512aK/uCJz3Mv744GWcO3USD897DH3/uhQKtRrn//cSpKpTkPUKh/y+V6AJDoTmz59dynfFybM4uvMQ5D4+GH31APx8/CK6XxeDwOgroZRkbufbluqaGoQEB2PMmOsxcsR1FsOfwwcMwMWLF91Ku7GxEd9t34YuXbrgoQcehkpeC3VtCE6cPI4PPlptMq8kAdHR0U4Nkc776QcUFxdbfK69jvomyIM1eOiBh5GzdQu25GzCLTdPdnpYt0wmw0s7brQ5vbLxBN49+BekXPcBuvhNxradKsxK3O9U2nqXLl3E4d9/w8MPpWD9H8/hfMNxAMCXf7yC5Cmv46NPPkBExECXe/CtUYsKj9OApA3E3OE3MB4QXA/EBKUCQrztcrC77Jc/QTIaIu2sgsKdWPrCc3bnufXmiVj66j9cDpJbK+2bJk+1mP7jthy30pbJZLh+xBgov9gGURLRqAKKKrvjgWtHmgxB/+Sb42hUab83lRrtMgy+iYiILh9OBeCnTp1C3759semHJmzdUQlRBCRIuiAcEEUJVw0Jwp9/tHR2XXPp0iWEhISgpqYGfn5+uOaaaxAYGIi6ujr89ttvAIBu3bqhpqbGqfSqqqowfPhwfPXVV1CpVDhz5gzCw8MxZcoUw/Xp/fr1ww8//IA33ngD3377LQoLC5Genm64RtwzjoNvl6NvADE9fSEKQGwvP+iD/CEhcoQGyqAWBahFQC0BKlEGURKAP11Mu1df3Pn6W1j90kL8efw4Kle9AEkC1BdOo2vfCFz/+GuQBfWCKKlcTvvXzX9AkoAn7x+HOyYOxboTajRC8DjftvTu1Qv1DQ2or69H926W106XHD2KiTfd5HK61dWXkJ27GSOGj0TMiCh89vvTONtwFIvHfYf0JxdAFEWT+TWiBhmZbzkVgP/++2Gkpy2Aj8z05JhMJoNMJsOynbegX9CVSJ6+DIcPluCrr79AUuJ0p29wZqvGKTT1kCChm6wfAuRdoVSdh4+P68+uLtiZj/i48VDJa3Gq7nc0auoAAKfqfodKXoupidPw7Xff4P77Zructjl92h4RtEGVO36pci8Qk/y6QCr4yb1lq1wPvgHgUnU1+vTRXnJkHMjq//5xWw769OmNmlrrIyTcSVvPW2nbGrbvbtoAoNFoW0STUoMT1ZYnsk7WBqFJrTGZl4iIiC4fDgNwlUqFsrIyRF89AZ+88QtUKkkb6on63m8RoihBrRYtgoS2pNFocPHiRQwePBjHjh3D8OHDDdNKSkoMf4ui8/lWq9UIDAxEaWmp4fFr+/fvN7k53JkzZ/Dee+/h2WefxYULF5CdnY0uXboYHlPmNglOBt+uB+EPX9sNgAaAD/QB+NMjg3V/+6D5VmeAJDXhn7vdSbsbRq/6Nx585DGcLNOORBgYEY6P3/8/9O7Vy+20V5+5AAC455YY9OsdhIV99SMFtPk+f7EBfXoEuZy2LX5+frhpwo349zursGTR302Ga2/OzoVCocSoEcPtpGBd3o4fMGb0WAwa1g//3D0dZxuOAQAe+SbU6vzv33bOpfS7+HWxmRYAnKj5BcerD+Gp67+Ar68f8nb8gNun32lzfj2FQoHl4w+YfKYP7F8uuAkRIVcj+apXcXDPr/i16FdMnfJX1Pg+oZ3PiXzX1tbg1KlyjBwxCmjsgsXjvjNsx+Jx36Gy8jxUKiUa6uvduqHcb4eLUFZ+0nDNfpO6zrANgiDgu++3oX//AS1yCUBHFxIcjPPnKxESHGwIZI2HoAPA+fOVVk9UuZO2OW+kbSu4dzftA4f2wtdHgEItoYtcwKi+Fy2GoI/sU4X950OhUEvw9RFw4NBeXD9inMvrIiIioo7JYQB+/PhxXHnllfjnB3+iUSEahpyLGhGSpA1eJUmEUiU2P5e6Hbhw4QJCQ0Nx8OBBnD9/HgMHDkTPnj0BaK/jHTZsGMrLy90+aXD33Xdjzpw5WLt2rcW03r1748cff0RGRgYiIyM92g497b51HHxLokr7LHB1HQS5sze80kCpbERVVQ0kSUBgoD/UaiU0GjWCgoIhikB1dS0EQYaQED8Xc96c9oWqapP9LYoi6upq0NTY4Hba+jp37txZBPj2MMn36XN1mPz4/0NURA98uWK6i2nblvbYo3j678/hsfQFSLztVvj7++On/ALs2XcA/3xtmVvDSUVRgo+PDyRJglKphELhhaHQZhylqZQrIUnafIii47Z8dUws3n4n0+JzmUzAA3P/hoVjvoaqQcKX6zagpLQU27bnY/WH/zXM58xd0IODQxAfdyMO/fIzck6V4+n0hYbtEEUR/1n7Ca4YOAjjxsW7HHzX1tagoPAnTJ92B267dQqA5n0kk8nw1zkPoPJCJXJytiB8QLhL6R84tNepfWhMJhMgj3D/iQnTXvgGSrVr6/STC/jHgtvdWl/CjePx7fYfcOWQwTbn2bQlB/FxrgeXrZW2reDe3bRHXjcaQZt/gNioxI3XhiFUcRojzIagH9h/EIFhYcj7pQJBAb4YeZ31a9GJiIioc3IYgJ87dw69+l2NXT8fhCgCoqiBJGkDPknSGAI/lcr1oWHFFY0AACAASURBVKUtqa6uDqGhoTh//jz69u2Lnj17orKyEr1794ZSqURsbCy6udjDIZfL0dDQgMjISJSUlGDTpk2477778Mknn+D3338HAPTv3x8TJ05EXV0dgoKCMHjwYNTX10Mud/uR680c9XxDQvWZQ/CR+0N1cgX8hrzsdNL5+XtQVHQEY8aMQECAP378sRATJozGFVcMwjff/IgLF6pwww3XA1JPl7Odn78He/b+jB9+KsSZs+cQEhwM/4AuKD91Gg+lPIkpt9yEiTfd6Fba4b18caG6EZ9mH8CsyVea5HvF+7kAgGB/ATXV1S6nbYufnx/+vfJN7MgvwM7du6FQKHH23Hk0NTXh5X/8Ax+tWoUePVx7PvWECTdhS/bXGN00Bs/H5+KjfU/hVM0feGuq9eulzR/p5YhGo8F/bre+DxbkjMKAkKvw0PX/wpFDR7F33x5MS7rDYZo3jk/AjeMTIIqmozu++34bKipO49KlS9i7bw+uveYaTJ92OxY8tcClPOtdHROLq2NisSrrHQCAqlH3TABRe9LvlkmT7S1uU3BwCAYMCEddXR3EgY1YkHOLIe0FOaPwwsTN8K3xQ2BQkMvBvbtBlSd3Qd/y2m2tus7bpyVh/hNpGH7tNYYbmhkHtLv27MXWb7/F8ldf9Uraxtpr2gBw0/AwdAv0w/03D8En/7Hefv9+37WI6NMV1Q1Kt9ZBREREHZfdqPDSpUsIDQ3Fxu/OQaVSG4I+bQAuQtIHgpKEi9UK+Pm52oPZMhobG9G1a1ccP34cANCjRw8AwN69e9GnTx9cuHAB586dQ+/evVFZWel0j2XPnj1RVlaGcePGYcWKFVi6dCmuvPJKfPbZZygoKEB5eTkeeOABVFdXo3fv3ggKCkJ8fDxOnTplyIO7JJPngFsPviGJUDZdRK+IOFwoK3Q6bYVCgT17DmHo0CEoLNyD2bPv1K1TxIkT2pvJiaKIoqLf0C1kpEv5VigUyNuxG/m79qDywgVEhPdH/A2jMXbstXjjrSxUnDmL7G++R2BgACbf4trjeBQKBQZ2rcEvAvBFXhl69AiBpgmovNSEL34swPZfayEIQGx/Nerr611K2xGZTIabJtyImyZob3yVX7gTS19dhkuXqvHGypV4/dVXXEqvZ4+euPvOZGz7bitOnz6N1Mnvo0m4hEuXLuKjTz6ASqWyWCYq0rlH20VFRuPNlW9YfO7r64uHHngYz9+0Cf5Sd3yTm4ua2hrcfWey04/ls2bgwCuQnbMZgwcNwd133oWuXT24+78V6gbvjbSJHzceGzd9hWFDUxDaJRInz2pvVhfaOxJdxG7Iyf0fJt18i9fW15mE9euHZS8vxbMvLMHNCRNw+7Sphudpf7v9B3y9aQsUCiX+/vwLePCvf8FfZt3f6dM+cGgvrh+grZ/7DlZCo9FYDEHXTtuDqB4AeoBD0ImIiC4zdgPwkydPYtSo0Xgm4wAkUR+A64aaSxpI+iHRkoi9v1Ri0qiuqK2t9exxW15QVVWFwYMH47vvvgOg7Q0HgLCwMJSWlsLPzw89e/ZEQ0MDqqqqEBAQgKamJvj7+9tNd+DAgdi3bx9uv/125OXlQaPRoKmpCadOnYJGo8ETTzyBgoICPProo+jTpw9GjhyJiRMnIicnB2PGuHdTJgPJcfCtPTkiwUfexaXLAWpraxAa2gvXXBONw4eL0bdvL4SEdIW/vy8qK2sRHh6G+vpg/PnnSfj4uPZw5BMnT2JH4U5UXbyEkOBgfPLBm9i86Xv0De2Jx+fNReY7H+Hc+Uqs37AFY8de61LatbU1GB7VCz0G9MB/t5Zi9VfaG+t9sEPb6yQIwG0ju6OHX63L+XbVmOtHITAgANU1NThw8Gcc+vVXXHfNNS6lERQUhDum34l9+/fig4+yEB83Hl27dsWAAeGYYuVaVWdNuvlWTLr5VovPt27LwZmzZ1BXV4eCwvWIGXY1Jt40yeUh9Nauo3WGM0PQrdFYnotwW/fuPRAz7Gp8sy0XKVMycfy8tg6lxGUiJ0f7aDZ37q5uawj6lgMN+KNChUalBIVKO72Lr4AAPwFDw3xx553u9WIDwIrUf0Pt4kgkua8Pblu+0O11xsbE4L8ffYD/98WXePm113GpuhohwcGYMD4eryx9Ec+/uBQqlQr/+fQzyHxkmH3ffZ06bfORD0W//mZ1CLq7N+kjIiKijs9mAC6KovbZ37/V4Xxlva63WzLq+W4egi5Bgz0HK3DfbVfiwoULbRqAS5IEtVqNqqoqNDU1AQBOn9YOhx0+fDgGDhyIkJAQyGQy7N+/H01NTYiNjUV9fb3DADw4OBgDBgzAnj17kJaWBlEUsWTJEmg0Gly6dAkVFRU4evQoevfujZEjRyI9PR379u1DRESEx/tE2wFuP/jWngxB8/9O6t27O9RqET/8sBsxMZEoKTmGS5dqsWdPEaZOTcD69d+gpqYGkybFudwz+o9/ZqLq4iX06N4dDz+QjItVF03SvnXiBGzO/RbVNTVYsTILI4c7H7Tq8x3hfwGPJvXDvmNq/Fp6AYIgYMTQUPT3v4Ru8kqMG+d6vl3l5+eHJx6dj5WZ/0ZDYyNef/MtfPbJx04/U1tPJpNhzOgbEB0VjYKd+Th1qhzxce49XsqRiPCB2LzlawwYEI4Zt9+J7t3dG6Vh6zrajuL6UaPx9eav8Mcvx/DS1C0AgD9+OQaFQoEbJrnXM2lrCPon+TtxsU4B0egEWYNCQpNSwPkG9+5Grrdw9ZNuLefJsHcA6NmjB+Y/8jDmP/KwxbSH/voXfLL2UygUCqz576fo4uuHe+5yfHO/jp42ERERkS02A/ALFy4gJCQE3x+ohCSpDcPOtb2susBb1yMOScKRoxcQ3G0sTpw4gUGDBjm18r59++Luu+92el5nnq9cV1eHgIAAVFZWGj4TRRHbt29HeHg4Bg0ahKNHj+LYsWOGYcnBwcE4f/48eunuxm1PdHQ08vPz8dtvv2Hx4sXYsWMHCgsL8fvvv2PXrl0YPHgwnnnmGUycOBH79u1DdXU1xo93/8ZKBiZD0G0/E1zSzezaIF0Jc+dOR3V1LUJDe6CmpgH33D0ZoqhBaGhP/PWvt0OSRPj5+brcw9ajezdcHROFF59/EkOvGmSR9rzU+3DPPbfipWWZ6Bbi6kkKy3xXX6qFKGpwxaABqKmpdzvf7ph8yyR8vn49jv15HOfPn8e5c+fRt6/tO4/b0717DyQlTkdtbQ2Cg0O8nFOtq2NiMTBiYIul3xI0Gg02pGgfD6VQKtx56p4FmUyGybdMwZdfrYe/f4J22PDPB3DnHfe4fALFkSVzhmN+ZgHqG9WGNioACPT3wZI5w3G2/dzH0itm3z8TEAR8/J//oqmpCas//Ah33znDK/u1o6ZNRERElzebAfilS5fQt29fjIjxRa/u0ZBEqfmu55AgiZJhiKUECRAlqDQ+UKlUEEXR4TDW2tpak8d3OXLx4kXUOvFc1sbGRnTr1g3+/v64xsoQ4IsXL0IURYuTBBqN9o7azvzAGj9+PIqLi7Fp0yYMGzYMaWlpht7z+vp6lJeXIzs7GwMHDvRO8A19h7b94Fs7HUb/O0tEFz8fhPbpDkgSQoIDENLVD5KovdQgJDgAELQnMlz9+fmvFUsASTdm2EbaISED8Mn7r0OpUCPz//5rP8FWyre7XnlxCV5Y+hIGhPU3PGvYEy0dHHsj/dYagm7tWvZhw2LcWre5oKAgTEu6Azt2/AiZTEBS4nQEBFg+w9lTfXsEYOW8G/DcB/tQ16i9AVfXAD+8/vD16NsjAGc96I12txz+ve5791fqhNkz74O/vz/e//AjTLhxvFeD2PaWtnkZ3HvnVEy7KxlKZfN1E7OS77CYz93LMYiIiKjjEcJWLpV+f+gpiwmHDh1CY2Oj4eYx9q4p1k8TBAFVVVUYNWoU+vTp0zI5dqC8vBwqlcrix5J5/s2nNzQ0YODAgeja1dlHd2lPIpw8eRJVVVWG53zL5XL07NkTAwcOdHrYeVlZGSIiIuzOo/p9ZnNvnyQZ/tZej9/cQS5BggABkiwAgdescbhu/Z2lXTUv5bFOl7Yz5UCWzO+C7iyZzAtPBnDTI6l/c2u591d/aPHZJ0f8MLy36QiLJ2dOsp+QvAvkgxIBAOrjuYBa+/gz42D450ofPDBUG6Sb101r67y2p3uPrvulqnnou711EhEREZHnbAbgRETkmLVg2BuMg+H2sE4iIiIi8lzbdUEREXUSP1f6OJ6pE6yTiIiIiDzDAJyIyANt0WPMXmoiIiKijsm1B/4SERERERERkVvkALB79+62zgcRERERERFRpyYHgMmTJ7d1PoiIiIiIiIg6NTkAVFdXt3U+iIiIiIiIiDo1XgNORERERERE1ApM7oJeU1ODzZs3o6ioqK3yQ0RERERERNQpmQTgmzZtQmBgIN59912PEn300Ucx+V1eV05ERERERESkZxKA//bbbxbBd13ZvdAoigBJAwkiABGQtP/7+F+H4IGbWzG7RERERERERB2T3NEMmqaftYG3Lug2DsA1jXtaPINEREREREREnYHDAFySVDAPvLUBuUb3ORERERERERE54vgu6JISkJSQjF7az1TalyOlW7AofgsqvJBZIiIiIiIioo7KYQAuSSptL7iVl+RMAG6PeXDOYJ2IiIiIiIg6KYdD0AFV8/XfVm7ERkRERERERESOOQ7AJSUkixuwSS6vaH/qnfgwS/v35JyvMD+xAlvmfogjhcCjwocYmvEy4tcbvX/hHuCHGgzENmwrNF7O5VUTERERERERtTmnhqA3DzvXwJ3gG4UfomzGV/hK+gpf5UzGtmVbUIEwTFvzNwyN+xvelb7C8rRrTd8/0A0oPImINUbLTX0PB9zYSCIiIiIiIqK25sRN2NTweKh53N8wQ99zHRWBoU4vF49Rkbq/E2/AZJzE6VLPskJERERERETUFhwH4EYkuNX/TURERERERHTZcz4AlwAB+pfgvRwUlpne9dz8vV7ubmwz7hEnIiIiIiIi6kCcuAu6jgD4dZ8DAFBeWuudtUdOw70pd+JVYRuGZryL5WlG71+4Byj8Ao8KH+pmnowl0jSEeWfNRERERERERK3K6QDcN2giuvbXBsO1qlNQ1f/g3IKR07C8wPb7kau/wlerrbwv3YJFP/wN7xYw6CYiIiIiIqKOz2QI+tixY/HTTz+ZzCAPHA95wA3oGrEBEPwAwQ9dIzZAHnAD5IHjWzWzRERERERERB2VSQ94eHg4cnNzMX78eAiC9jrvkME/WSwk+HRHyJBdLZsz855zIiIiIiIiog7MJAC/5pprcOTIETz22GMeJ7zt0W0ep0FERERERETUWZgE4H5+fpg9e3Zb5YWIiIiIiIio03LpOeBERERERERE5B45AOzevbut80FERERERETUqWkD8AO/t3U+iIiIiIiIiDo1wzXgS55La8t8tKnTp0+jf//+bZ2Nyx7LgbyFdYm8pbPXpY6yfR0ln0RERI7wGnAiIiIiIiKiVsAAnIiIiIiIiKgVMAAnIiIiIiIiagUMwImIiIiIiIhaAQNwIiIiIiIiolbAAJyIiKgjK81EfHwmSts6H65qzXznpkIQBAiCgNTc1lghERGRddYD8NJMxAsC4jNLTT/riF/wLitFZrxg+KI2fsUvXnyZ7IN2RFcXDWWQyb1PbjCrRx79CDc+FnpyXPRWOtS6LOpSKlyuSu25vFs6b95K36QcHJVBLlKnFiGjRIIkSVid6OnKiYiI3Ge7BzwuBbHr5+Lyi3cikVag/ZKWSjIQF5eBEkn7vmDZMhQUpCGyrbN42chFatR6JOt+NElSDmIPl7R1pqijMmrLUkkGiqZ6oScsMs07xwRvpUOtw7gu5QBT22sw3ZlFpqHA8B29GnZj6tJiFCEW0WxgRETUDtgZgh6DhYtjkb7Cyi9Ul848e4+k/8HTii/A6H1JBuLjM1BSkoH4+FSk6nrKU3NKkGH422hewz6KN5x558vV/R+LqCv176dg1aopVvZvKnKMy8dqeWUgI9VoXikHqca9oTkss87+MmnLVz6J/OJ/oWiZrr7YKPuSjPjmns74DJRIJciYm47CwnREGUbFmNcx02OBSRqGtG2k46BuW0ufrzauS1PuQErhYRRbO85YK0vzss8osTGfBMfHqeZ5TfLkze3Tv6y1EXv10mR+G+3nk/MAJGzxoF4b8mozLzlIjUpHIbIwVZ8Pm/ubL7744osvvlrupSe3G/EmrkbORgGpuRJWR+k/zEVqVDpicyQUJAKlmfGISs2F1AJjuvQZtfW/t2g0Gmg0GssJogRJAkSNBhrj9yIgFf6KoUdUUJXMh2/SXKzU/70sA09PjsKb0b9hkUqFKQBw9G1MmJuBxB1P4Eqv5rxzsSyHyZj+cBKSZFnAw5uhem+K7vOtmB/9FGI2q5A3BTj69gQMTcmG6hl75fU0flukguodAJpiZExIgrhZBZU+SWQjxZdl1llY1CXztgwAgyMRU/g1/tBk45/W2uvHwINPxWCzKg9TAGydPx9/aB7H4x+txPoHgY93PIErj76NCdslyzq2VX8seAJXPp4H1eO6dW6dD99/ZuPx96ZYT0eTjRRbddtW+q23Wy9LjurS0beXIWvcvXhaNCsjW2VpXvbYihRfa/NF4W2rxyknjn1e3D6trZhvo41Yr5dReNNo23H0bUx4UIKoGWxZ7197yql6bfV72jiv5vvfKK13jqzEr0b7e77vdKvlQkRE1FL0J4cBQAhbuVSar+iBJc+lNc9Rmon4ucCagjRE6v9eA8w1/l8/XLI0E/FRh7HY0RAwFxmfKRBFEcJtt3kxdSIiIiIiIqLWI33zjRN3QY9Mw5rk9ViR3Qo50tEH36IoQq1WQ6VStd7KiYiIiIiIiLxMpVI59xiyyLTFQHo6CgEgMhqxhenQXxpemr0ehSkztL3fpZmI9+I14aIoQqPRMAAnIiIiIiKiDk2lUjm4BtwgEatzUpC1TPd3SQbiowRoR7GnIEfy7vXf+t5vffDd1NSEIKPpv2dmQpIkwzh6ACZ/u+rcuXMIDQ21nHByLeY8D/xj7RwMNH7/D+B5/efG85j/PfV1/KxPa/hzyNGnQ1ZZlsNJrJ0zFa8370Q8l7MWcwZCWxaG/Xsv3itaihsBnFw7B1N1Cwy/916g5ErT8jIkbVo+975XhKVXsMw6C4u6ZN4ejeuStenDn0PO2ivwcex8/M/wUQ7W6hb46eVYzP8fMDwlBdjT07KOGR0LTujmBYzqpG4+i3Qsjh26um3rWMT62eKs1iVr+97a5zaOU4BR2T+Xg7UTdlifz+Fxykb98HT7TNqK0TrM24idej/wp5cRq6/4+vnt1Xt7+9ZhPu/FezlXYrWtvFhrPzbKhYiIyBPG9yrTx6vD0pov9W5qarJxDXgb0wffCoUCCoUC9fX1GPDgg4bpu1991bBBhovZPQjAKysr0bt3b4/zTZ5hOZC3sC6Rt3T2utQq27fzDYzbMQE7nx3ndhKdvRyIiKhzML5puD5evWHJEsP0Ux9/7GwPeOsxvlW7/hpwpVJpMo9SqYQgCJDJZIYXERERtQ873xiHpzfq383Ayp3uB99EREQdiSRJ0Gg0EEXR4uldSqWy/QXgevqMWwvAVSoVZDIZ5HI5g28iIqJ2ZtyzO7Hz2bbOBRERUesz7kgWRdFkWrsNwM17wc3PHMjlcvj6+sLPzw++vr7w8fGBTCZzexh6Y2MjgoODvZF18gDLgbyFdYm8pbPXpY6yfR0ln0REdPkyv4+ZUqm0uJm4JEntMwDXMw7Cjfn6+iIgIABdunRBly5dDD3h7gbgDQ0N/GJvB1gO5C2sS+Qtnb0udZTt6yj5JCKiy5dxz7dCobA6UrtdB+DGvd7mgbWfnx+6dOmCgIAA+Pv7Qy6Xw8fHx+0APDAwEEFBQY5npBbFciBvYV0ib+nsdamjbF9HyScREV2+jC+h1gffGo3GYj5DAL717K92Ezy0Ph/XJY/3cjYtSZIEUSNCo1ajqbERTQ2NaKitxzCjefbWnIC/JhD+an/4qXU94B4E4OgKHK370yv5Jw+wHMhbWJfIWzp7Xeoo29dR8klERJctbRyru4dZowJNjU1oqm/A9Ubz5F8oab894PbIfGTwkftAJvfR9n77yiGTeRCAExEREREREblJkiQIMm08qpartfGqj+Uw9A4RgJsH1oJMBplM0N58zccHMpkPfHxkAANwIiIiIiIiam36Z4D7SLqbhAsQzK4DFwShYwTg5gRB0AbbgvZv/Xv2gBMREVGbKtuCJXPKcVfePIww+WwdIpavRUqcl9Ik93WQ/Xlw+RzsTXCzzriwjje3av9OsFY/Pa27rmrJ9XWQcreuAtmPLMRnxdp3Q+atwKv3h7VtllzgsJ61FXfrhPlyZVuw5BXg0awkhBpiU9jsHO6QAbg1B1//C97aqn83CLPWLkNSBGBeYQEAU57Gp4tGOpXumc8XY8Gq485VlsJVmL0o3+Jjw7Lm043zYTJtPJ6x8sV9zHzb7K7Ps+1uP5q3w6IMbO0XB4wPAq4s5+76nFnOZj0zLuPomXjr/Wno58QqyRo7dcmd9ue19cGobXrSbu2sz+40b2+DB22sIyhchdkfhxu1Re0+OvXgWtx+QtuOzQ2ZtwKP4R2b0169vwJZCSuRZ/R5u/qB4ixH34H22pLL7eyA/X1mkp79afq6qz8Om3P1h+6Z/F3AvMc64A/8VtTG7ciyjFrgGOmhM58vxpt4Gp+28HFgxKK1+HSRbv+37Kp0msu6tY9xHbptFn6NzzATb+V1zN+BrV/PWlnENNw1ZA6eeT0M/1k43OHsnSYAH/Hcf/HpIu1ZhjOfL8aCV7ZglFGw4taBsXAVFmwPR0L0cefmj5uHT/PmGX1wAFkJGzAgQvf3IuCZvLW6hq+dlj1nJJKwBUuMpxWuwuxHtui+mA4gS3cm8FXDD5hV6J83DyPsrs+D7W43dNuzdgVmvWLeYO3sFwepag8C2r+t1RXrKpD9Sjnu0pWRV5ezUc/OfL4YC7aPxVt5azvkwbZ9sVOXyuy1P3fL3UHdtXUs0LVd19utg/XZnNYy2+BeG+v4+t2/DJ/eD2j3xx6MNjke2ZtWAZMTP2VbsGTOYmR3tBMXdr+T7LUld4/ntvaZtfR007AFS+bswti1a/Gq2b61X37OOoBNq4Cxa80C9ohpeDVvmsupXY5avh2Zl1FLHCM9VLYF76wKxzN57aDTpLXrboutz0bb7CDOnCgHhozp9N+jHdmIRU8jIWEDcu4fjtscFJTbAXjJdz8jOLQ7+l07yN0kWtaQ/h5W0gPIWlSOWWsfA17Jd+vAeubzDcibchc+jQCAMAyIzseGz+/AiPvDgMI9yIsei7ciABSW49iUMc1fInFjkLBoA/aXTUNS2R7kRc/EW7of42fyd+EYjmNv4TyMiLO3vs5gJFLydL2C5pMKnd8vDjlVV8KQ9H7zD8t+V4QDxeWoABws62g5W/VM+0Uxa23nD1pah526VGan/UW4W+521mfvWOA2e+uzN83dNF3cBo+Px5eZiFEYG70Op8oAdODjufl3oM225I3judE+O5O/AXlTjHoOI6bhrinrsCG/Akkt/TCXwj0W38O2h15qg8gB88rxma5X16S33bynHkaZt9XDrxuF0Lwe7UiBMid68U1HrtgfNdCcTwfb0JZstSOLMmqJY6RnDq5dB8xbYXECyHYZ2SsH98vI0bBh0/w0n/ywlU+TUSaL5uhGKzSPeLG7PpujWpzcPvNyd6ut2Oi9L1yF2R+HYDpyUOPytHC7oxtNR+asxOytgOWJJuujfQ4un4O9g2aibJV+una5sM8X4x2MRcSqdciLnolZQ9bhs63OnPw3O/FlNgzb1vocnsj0oGxt1UGXRkE5c2x1tBwAYCSmp27AM58ewG0LrrW7yW4H4A1VdWi8VI+zR8rRd2h4OwjEDyAr4V/axhw9E2+9b3rWMM9KQ7fn4HJtI0yJgJsHVn0Apc9HGJLeX4v+y+dgdgK0Q96M87h1Dw4uGqnrGdiAPACzYHrG6+DyOXjz2EzMmnIcu05UAHFhdtbn3nZ3FM7vF2uMhi5aqStOr3/KXS73jpgvZ7OelZ1GWfRYjM5fjNnt7UdNZ2Sj/Zlzt9xNOTgWoCO0W0fb4Hkba9eK12FBwjqTjxK8mX7h1/iseBBmtbtyd4X17yQ947bk2fFcx2ifVeQdx5BBpsuFDRqEY8crgPun4bF5u7Bgzhx85vXLeiqQ/XE5Zr04z+RT+0Mv8/HZ8afxad5IXUDwNQ7ePw8jrI4KKNctcwBZc5pHE2jbm66nN24ePl0OzF60CqPz5gHLnQu+m/Ope6MbhXBQ/8N6rVFe7G1D2RYsmfMOssc7cdxqk3ZkvYzalwPYu3WQ1Z5ae2VkvxzcKyN7dffg8jnaIfJWeult5vP+Zfj0fttD0G2ur8xs5IrF6AZb7UjPSrm71VbC0H8IdMemCkMwGnaiHBhyF65CDja4PM1+r7Z+RMiZzxdjwfG7TC9Jc7hfgLztMIykPLh8DvYWzsPtAI6tKsddeU8DCSux6+YVeGveO3jHlWOuDdbWZ/9Eqp3jmYOytVkH7e4XN4+tdpdr1m/8DRi8ai9+XnAthtrZaosA/NB6y+u3bE2TRO2d3s4Vn0bd+RpETrIf7beskUjJW4sUQFtACat0Z0G0PxSTdHOd+XwxFjga2la4Slug94dBO6TJdZa90brrhIZoK8rB5XMw+xHdl3/cPLw1bzEWJMwBAAyZNxMJ2GWSnqGSvT8SB5ebfmFZX1/zds+69nY8PrsW78x+D/3z5sPxlQne1ZL3xnO0X6yzVVecVLgKC9wZGma+nKN6VrwOG25egU/z9GewnfxRQ65xov0BcL/cLdg5FrhzvGoT9rYB8LiNtXcmgZu3rmnLx5sJ+u/Y9nrixXl2R2TZaEuuH8+tBCDnowAAIABJREFU77ODDpYy+UGbsM5799co/BqfwdXRLOPxjP4HdUQ4hkD3g85sVICJstMoQz7yEox/kw1qPmlofEybov+OcSb/5tfwN/fuhA0apD0xaPWeFMbb4MLojbZoR26VUVsIR38bbcdWGdkvBzfLyCbtSQJbJ9js59N1Z/J34diUu5ovG9GNatlrdfuM2pEhPzbK3V5bMdsGfSdI2KBBuul7UBZdDhQCtwMYMigMYXBvmr31ebZfgIQHm49tIxbpLgE6AUA38m8vBmHs+DDAuLjcyIuetfXZ5eh4ZrNsbddBu/ulzM1jq71jsrGI/ojALlSUA0N72Z7NIgC/Ltl6Izm0Pt9k2qH1+ZD5yCBqRPSJ7o+wNu8BNxI3BgnYgNNlwAjza7zGj8WQVbusTtOqQPbH+UBxvm6Yh86iOdod78yXdNkWvGN+5r9sP3YVj8czup4g7XUCK7GpcBpS4oyvedIuv2RVOEZH6IbprVqJDfNWGAK108eAiIQw++szs6ngAvoqj+BUOTA83NEGtH9O7Rdn2Kkr1miHAoW7HExYLuegnr0IIHomHjMc8EZi9JSVJgdV8h5b7U/P3XK3ysGxwCRfDo9XbcSFbXC1jV2+nByq1xHY+U6y1pbcP55b32eG3m40L19x3LJXXNvutaM1rNZdFx3My0fCg61wz46ychxz4vfIkOhBRkMlHdFfDrVWG7Ca9e4YjpGFqzA7YWU7vqmr/XbUamXUIuyXUfvR/vLpqNytthWLe1po9bsiHMfyKnAGwNgHx2JX3gFU4DgiEsLQD+5Ns7e+NtGaeXHyeNbmeSnz7qosnwzupMCeXdE7qj+uSx7fvoJvwHA94igrP/YOrl2HYzamaWl7oD7N079WYFa09hqAT81unDU7YQ6yCm2sY8pdVnovynFaX4Blp1GGQSY3TNOqQPYr64B5d2i/QOLGIEF/dgrQDakaj9FGPxRsr6/Zz7sPobT+AnpW/m57po7Eif1ir4ya57FSV2ws5zAIc2k5B/UsYhTGYh026dMq24INW63VF/Ius/YH98vdPmeOBTaOV26tz4EW3AZ7x2PqnGx9J9lsS84cz13Qb/xYDNm6AdmG+qk9fhrSN2av7rqibAs2HJuJ271109OIcAwp3oX9ZYD+uGQIEOLGIKHY6PvBXOEqLNg+Fo+9/xhmHVuJJZ9XWEy3aO9lp01+Xx5cu8568B43D5+unYkhW/dYH2ngYdm1KE/KqCWOu3YZHV/1nC0jwH45eKWMwjAg+jg+W3vAcpLDfGqHcZedcH6Eqa027VS7tVfujtqKNRHhGHJsDzYdD8eouFEYiz3Ye0yXF3enucmj/eI2fd00Oy65y9HxzCbbddDufnH32GpvOWNlp1GGAQhz0Nnp9jXgUbe09kBmew7g/Zsymx89YWVYk+GxPl46y3LmhI2zebpCtjjzH2F03Znuo4Tla60+Ki3B5DqrkUhZexpLDMtph1QZPyLJ6vqM0qyuugQAUJ47hOETbkav5+chevgwdze9FZk9ZkZ3Xaz2hggO9gtslZFZmlbqg9XlyrbgnVXHARw3Gt5menMGd5ezLgxJL87EkjlzMNtomY48JLVt2atLdtqfu+Vud33OHwucrp9212dvWktsg+M2Rp2Yre8ku23J8fHcJRHT8Orycsw2S8/W4zu9cWw9uHYdcPMKK/XcrE1baX+2tsG4jSUsfxoJi/boJo5EylrT7wdDOytchdmLyjFr7Tz0A5D04kzsmrMQS9A8hNRqe9cN0XxTtz7tpTj6+Swfj5iw3HhoqeWw7/Y4ksN2GbXEMdKTnGpHvG3Ir0CS8bBfu2UE2C8HW9Ps1U9708KQ9P4K4JGF2vuAADCMPnCYT2DEnJnYMGchZq9qzk9ShL312WnTDtgsdyfailUR/RFRvA5lN69AP4Rh1KByfLY1HM9EAIC709xk71jXIkbi9nkbDMelIfNmIqHYmdEN9srWzvHMbpr266Dt/eLmsdXuMbnZmfzd+PO2OzAcQJOd3AthK5dK8xU9MPrBm+1upvkQ9JYiSRJEjQiNWo2mxkY0NTSisa4BD7/8tmGeD5Y+gYCugfAPDIB/QAB85HLIfGTah56ThVnX3o6qs38a3g+fcDMebMUgnMVCRESdltmdgC8vnjyyrRV1tDJyOb/2yqGDlFFL6GjlTh2c9tGEYWtexm39muPYhtp6PPLK/xnm+mDpE+4PQaeO6+cd2/HxP1ah+OdOMhydiIiorURMw6v8gd++dbQyipiGx+aV483lVoZ4k/M6WrlTh3Zw+UrkTbkTU5241xYD8MsUg3AiIiKi9qnf/cvwDFa24nXnROQ23ZON1j7n3M0p3b4GnDq+n3dsb/Xh6ERERNRZjESKx49mJFuceowTAPvlwDIianFx8/BpnPZSamewB/wyt/u7bewJJyIiIiIiagWGHvDQIJXDmZ2Zx1P6m7CpVWo0CWo0SmrUa0zX29NfhaAANQIC1fAPUEHuK/EmbHbIBNtnY7r4yZG3eRNunTEdj7/0CGJHDvV+BlgsRERERETUiVmNY9Vqk3l6Bqg67hB0SZIgiiJESYQoihAEAZKdQPNyJ4qizWnBwYH4+rN1uOP++/DY0kdw9cirvLtyBuBERERERNSZSTCJTyVJsjosvWME4Gb5liQJEiTDRulfAiM9mxxdkxAa2hv/7+M1SH5wLt7b+GYr5YqIiIiIiKjjM49N9fGquY4RgJu5+/nVbZ2FDuXs1VcCkyc7nG8ggF0+PsDdz7Z8poiIiIiIiC4nUge5CZuzd5QjIiIiIiIiaq/abQBufEM13lyNiIiIiIiIOjqbQ9BL95fhwulq3DA9tjXzY0IQBEPw/Z9Fc6BSqqBSqiD3lUPuK4evny/kcrnhDuj6ec9ufhdLyicia77ls63tTTP1Oz6Z+QMG/CsZ+HcmTt3zKh4Y5SjHlfh2USb2xqXh+em9gf1fIuWLULy6/Eb03f8lUvbEGK1Xn/6juDXM3vrM57PN1ralJj2Fb3K+xtj4W7Es6zlEDhuM15/5N9IeeQwjR8Zi7vz5uPWumzAq7lpHG+gej8+faPerSRk43J9G9n+JlBXA/2fv/qNkyQo6wX+jqt7rttHV3tZtXze2NEbUSpmM2IuMHTn2Cmuvm1kgJSOJI8rTwxBJj4yZ425pi9nda1uIWE5PhPYolcCR2iMMpqyT41oZKCsMuJmsLozYJMWeiphRQHgt2uy6s7OHB+9V7B8RkRkRGXHjR2blj6rv55w6572MvDfur7gRN+6NyDe85x8iWw5j9ieq29jvT5m/TNtmmYew7MfJqkloS4Fy+Ov/5dfxyLuuQd3NV+aFyyx3+0wKN30fQhlMHDdxx9qn8M4fOsZ9sXUaty362bR9yvILHS95+nPfIuthIr2+WfbXOQT7AlF/hmJ9XVzf9tRvPILff3YDb3zZ34zKDKPPvr5AJiY9FROfn+awK3il31au/TF+8Z/9If7S2zLK28f+Z2j7Hw/k9VN45w+9G59/dQOvRUccpy+2nR7jvl3gyf2PAwCe82o3vaJ0/r2P/jregefjrnf9IQb3/rd45T1/iN/5ECL1IG4T5/ccTbTa/Ge/T2+e4saNG6Ox6+nN09HY9asRMwC3P/ZZ/MVTn8famoTT08Us/ZYkyR20SYC0JmFtfQ3rG+u4efMm1tbWQq94dxwHazfXAJzgXVffg48AwHO+F4/+/HNx/UvXIzGf4Oi3TvEDb4nbFjZ822/hr2o/gX90+5fxgdNTnH75Oq5/KS3lX4MHHmvhP3/b43jdqwD8gx/Ck49tAl+6jutfvgHn3z6Fj/34c1EC8IXeH6HvAK+47sabuL+nn8ZfffPz8PyPPInX/bbbmX/zq34Cu9U7Muftruf8Z1Dvfwmqj/80vum5d+H69et4+Y/+d/jZRx/Bv3nvv8LPNpr473+2hdJ/NeO3n8/Ml3EjWgcp5Rn0hU9fg1P+r/Fffuk6xLUu2J+obr3v93/559AHAFzBK97yOrzkG6fIX6Zts8wDkO0YWnWT5fKFT1+Dc9cmvu5L1/Gxtz2Ot/7V9+IV5c/hY5/+PK5/W/Q4i5q+zPK3z/hw0/chlMmXb8D5D+9D61XvC318f+hYu4FT5wa+Eluncdsin/3ZH6HzH+7EK+7Ie9yvisj5Kkd/PrKwengGH+hcww889NKYY32W/XV2wb7gs4L+7LMo1tf91V9+Dvfc/bWh/N5+5534i7+8hutfgltmH/ltvPVGDU8++DUzOm+c4KP/9k58x1vC8X3dg6/Frz34DD7w2L/EtZ1H8erv8Ldcx/UvneBdzc/j+w5bKHlxvOvqkzDf8jq85Nteil9r3MAbfvm38fzDHcDrL3cf/BoAojj9f8fV+w2cOv8Ovzb4ITz5zpcCf9bFG/Q/wsce3EFJkM4vfOUUf/Hbn8f3HdZwevU9+JPv/Ak8UvtdHIbqQdwmvu75z8M9vzU+ZohouZyenuLmjZs4ven+CpU/nt24tIH1jfXwAPxPjz6J//jM/+cFdAff7//NPxltD/476sEf//szTbgkSVhbW8P6+rqb0I0N97XuN8evdL9546b79nNJgiQ9F696+xvxKgD4+O+h+Zrfxeve8f34tkCcX3jfB/GR+78b+h03cEP0k+Yf/z289eYPQn/wa3HjK8/g5qmDmzdSwgAAnsEHH38r/s3dr4T+9k188h1vwhseeQne+Oj9+C9KL8Ubf/Ad+MXX/DwA4J5XvgQvco5x8ys3cOP/EOzvKzfh/MUH0Hvh66G//Q4AJ3j3a9+L9z//tXhxYIAnytuPfs8deLOyg3/4ortx48vub9Hd89y78Q1Xvh4nJzae85x7sL6+Nto2c1PPgN+YrANReQbz//Hfw+PvuQOve8dzceMrWfMXsz9R3eJr8UDrjXjA++YX3vcO/OJP/y7uiLS/fPvLsm2WeQCA9GNo9U2Wy42bp8DNG/jzt/483oZXQm9t4pPveD+cmzcytJkpy6xQ+4wJJ+qzMvYhlNGNU+CeFweOG/e4uhY61m7gpnPq9keTEcRsu4Gbzp/jra/5c+//34iXv+m1eCDtXLWiJs5XWfvzoEXVw8c/hN89/Va8MbZuZtlfZxTpC4T9GYr1dTdvOhPf8fdz4ytwy+xfAPe88v58/ZjQDdx07sAdecr56b/G55w/x0dG9QcA34iXfyWmnamv9PrLG+I4fbH1fgM3nRJe92NeP/z1d+Ae528CbSo+zhs3T4H7N/GtX7mBf+fciRc8/2tx4+OncHAje3ru+Drc6XwC1z57A9/KfpxoqQRnwf2fyl5bcyeTR+PaYIAXbX8brI9+Bn/5iWtYW1/D6c3T0cD6/b/5JzMfZMfxf89bksZ3Ci5fvozT207dmfD19dHvqvnLzieeEf/OEu6XPoRnntnAht8xPT3Au967hle8ZQsbl0QpeAYf+P0h8JdDND8yShXw5C/iT5/zvXj051XvZB/j6X+Pj3/m2/H6X9jCBoBvf/0/wv1X34MPDr8br/4O4K6X1fHky8bp2X/vnbjvm/4OH367YH8PrUO690FcfdmdXmVt4b7vfi/+/G83sPFNGfL29ADv+p01/MAvb2HjcnjTP/7pH8HuP3sESknGa3dfg43Ly/pS/A2sr0lY39gI5S++PDdGjfoLvbfh8d/+Brz+f9rJeYc4Zn8pdRt013c+H9/83k+G21+B/KVvO7s8xB5D58Jkudz17DuB974Xf/iqN+DJ6h0AnsEz1yTc/ffvzFfmOcusaPucDJfSZ2XpQyi7jTVgbd19FMr9IOYY3cC6tIb1Sxsxz3nFbdvAuvTteP1h3r5qBSWcr9L68wkLqofhx4e4/xWP4q7YvmGG/XUGcX2IqD+7C8X6uiv33IXPfO7vsHFp/LDSF5/+a3zzPXdi49IzXpl9N77w2L/Ev1if1eqalLqLK6+/fQafufdB4XXaxvoavvneu/DpdfdRxtQ4PfH1HknjpXVIoTTHx7mxvgasu5+Nwq+vQUIwTWltIrDvXG2NiOYh9DPZ3gD80uVLuHzLZVy6dGmyX1NeeA+UF94D66OfwRev/T+LSDMAdyC+vrYO55KDy7e6I8eNSxvuOvrTUzinTnjgHRyDf/QE//u3vAB7z70Vt3ofPfW+D+AzL/4RPPLcWyF2N6r7v4jq6P9/i/c/rONzP7iHH3thcB/vxet++eMo/3Tg81svYU36Iv6v//tW3HoXgM//HZ6Wno0X3Xsrbr0tuI+/xfvbH8Dajzbxwtu+HhDu72/xXes6PnD8Evf/n/9j/EH/2XjRK8dxivL21Ps+gM+++Efw6L2T277x2bfC+J03p5THDEw9A34LLq2vYf2WaDn6guXp5vOvf+/X8QudK/jJ3/nB+Odq4+pPtL/MdevVx7d8H7RA+8u9vyzbzjAPccfQ+RBTLuUX4B8YX8Td6t3uZx/9CP71p+/DPy1nrT//OzFllhCuaPuMD5fWZ6X3IZTDLRuQ1i/hltv8eo47Ri9jXdrA5dvijp+4baLvny/p5+LJ/jzWIurh83+MP7hWwT8uJ9XTDPvrFIl9iLA/y9DXxbhHfQHubf5v+ONX/j08eBdGfch36Xfj1tv+o1dmd6O6/xp8ofYbeM9zBP1kZpexHjxfhdyNZ9+7hj975v/FrbcFnjcvvwD/wPitcV8X9dH34hc++gLs7T8PTz2s45//r0383Pd/vThOQFDvkfZy6yWshdpPfJy3XF6HdOkybr0NWJfWcenWW3HL5XWs4RbcOmrzKW3i83+Hp6Ur+M5zd44mOgcCT3A7juMuP/cG4JcuXcLlWy8n31xWXnjPPJIYS5IkYA3uDDg24NziYG1tDTdv3MSlS5fcaX3nNBDik3jby96JD/v//ZZt/MqvvRijd2d87oPoffgevPqt9+G2Z+VNzVfh0voaNr7qtlDYa898EdJa5HPl+/CG134Kuz/1KH7H++iBx34FL1cA4G/Qa74F7/733uePPIE3vSjL/u7Byx9+GR59/aPQJuJMyZu37Yffeh9u++q8+V4Gn0T7Zb/p1esa8CuPYgDggUd+BdqLBOX5uQ/iN9/9NKS1p/HkDz01is0N5/47tv6E+8tet/iWl4XbX6H9ibadRR6C4TB5DK08Ubnch3/S/js8+nq/XJ6NV7eb+K604z1DmcWGK9o+M4Rz5exDKJ+vugRp/TJufdZtcK+L484Rt2Bj7RJuGX0nKG6b6PvnSOL5Kuv5MWAB9fBnR+/H+ot/Bvc+K7r1LPprQd6FfYGoP0vv62Ip34c3PfZF/MhPjcP9cPt/QPXuaJmN4/+lH/8ZPP6Kb0iJWOQ+3P/gu/GvP/Gf8HJlMp7v+uGXoff6X4X2bi89b22ievd4/35fh2/Zxr7+Ylz503+FH/mVL+LVb30N7n0WcO/DL8PHXv+r+KVbxumMj1NU75H2cttlrEfaT1yc33HLBqRLt+C2ZwEbaxu4dNttuPWWDazjq3Dbs/5T4FhIbhPXPvEpfPrBB/FdE2kiokVzEH6H2prkvix89Pz3pQ1IV554zHno+u3YfsN3CyOb1xJ0YPy7386pM3ru++ap+yD7zZs3R3cW+PvgGS26mPgrckREtMo++378zI9dwyv/6DWYenKXslmGMl+GNEx4Ck/+NybueefP4Pv5GBHRUvNXa/uz4Gvra1hfW0+eAV+k0dLytfFdA+lUgrPuYON0nGQOwImIiOjMKS+F3l90Ii4Y5aXY/Yk3of7P/0/8/s99+8LSsGz1/qdvejs+WP0n+H3llkUnhYhSjAbg3i98+c+DL+UAPMhfjr4urQPgoLuQRRcZZ8CJiIgop+f82P+Ixx9/LX7tT96BnxIv1LwY/vjt+IX1n8QfPPqCRaeEiHIaTTBLMb8DvkziXrImcTSXHwfgREREtILu//nfxP2LTsSy+B4Nf/g9i04EEU1rqQfgvomfGaPVwuojIiIiIiIaD8Dv++r7hF98P/4k9TtEREREREREFG8t6xd/5p8+dJbpICIiIiIiIjrXMg/AiYiIiIiIiKg4DsCJiIiIiIiI5oADcCIiIiIiIqI54ACciIiIiIiIaA44ACciIiIiIiKaAw7AiYiIiIiIiOaAA3AiIiIiIiKiOeAAnIiIiIiIiGgOOAAnIiIiIiIimgMOwImIiIiIiIjmgANwIiIiIiIiojngAJyIiIiIiIhoDjb8f/zCLxmLTAcRERERERHRubYBAD/50I8tOBlERERERERE5xuXoBMRERERERHNAQfgRERERERERHPAATgRERERERHRHHAATkRERERERDQHGwDwq7/xzgUng4iIiIiIiOh8G/0M2SMPNxaZDiIiIiIiIqJzjUvQiYiIiIiIiOaAA3AiIiIiIiKiOeAAnIiIiIiIiGgOOACfNdtAWarDXHQ66AKxYZQl1HM3uqLhiIiIiIioiNUcgJt1SGUD9uiD8zaQMFGXJEihv4syqI/mvQzDTg+1GPNud+7+JCm6TxmNloZ2N29CioYjIiIiIqIiVnMAfu5VcOA4cJweNGjoOQ4c5wCVRSdrblTolgPHcWDpQPNq8GbLRWWiLl0FDi3oaszmyi704V7+mxVFwxERERERUW7ncABuoi7VYRjl0SxqOTi6MOuRmeXxdrMuoW4YKMfMOpv1cJjQDKQdCKM0MUDCtomZyzPIX2R/om3RtITz6Ofd3Z8ZiiNcLkllNou8y9s1qINjWFnijGzLmoc8cfrlaRtlSJKC5gBoV2Nm60X14BZczjKp4MDpoyEnlhS2a0DnaHIkLayjxHAp7YyIiIiIiHI7hwNwAGijedyC4zhw3ClUb2Bkol4djmZXnZ4GqDoOA6Oadgc4dNztPa0Nf3Vu5cAL48U5rAYGd0oTpd5423iC0kRdOUbLD+f0gOosllQH8tfTMGjujwfE+4G0OA76o7yJ02LWJVTRG+cxx4x7fJnNJu/mfhMDbcdLiyhOUT0I9yAul4TylBt9OI47G62Nto8HyMn1cHbkRgulQFsISmrX4nDJ7YyIiIiIiPI7pwNwDb0Db/gob6OmDnBsiUOMQrYa8IdKlQMHfjShmfPgLLfZRVvVsRs3WrVPMEQb1dHMYxXt4PbIbHz2GcZA/pSt0EBT2VLdGdno1KowLSa6bRV6bCYypCauzKbK+wBNxf28OtRh+XkVxSmqB5GUdCaWZ4rUcJUDOE6gfc1EBTtaG3sx7SixXQvDJbczIiIiIiLK75wOwJNUsKONB3dSdQj9cDwwSRaZOc86u2odY6DqsBwnMLMcWEbsDcJmOUvqzsw6cHa6bh79AWBaWmZtqrx7z4BbOtRBE1f9geFZ5CElzsTyTFE03LQquzrQOcr9zHzRcERERERElN1qDsCVLaiDDkaPrdpH6Aw07MTNJpr7aPrbbAN7w+BgK+PgzT7BMBRlYAY8lBYbxtXAtsoOtEET+4tYt1s5cAew7a67bFiYFgVb6gDNxIQOcRKXP+H+Z5B3uYFDXR0vfRbFKaoHUR6ypjNanm4CsVkChieCYWtsOBR4BjwjuYFWqUC5Fw1HRERERESZreYAXG7gUMd4JlvpoGYFn1kOLCmuDqH727xBhpL3573kBlqBmfO9LR1abFoUHLd6422o4MDSMawG9lfO8kZv/6e4qmiP8pLlZ8jGP1PlL5Uv9fxyEaVFRqNvQR9WY8qlgt1A/jq1QN6FiuY9TG60oMFfHi2IM6UekvMgSqeoPL3QbsSRl7Clh8vPbxPhF7/FDeArOxrae/nLumg4IiIiIiLKRrryxGPOQ9dvxyMPNxadlhkxUZe62Il7iZhZh1QFeoFtZl3C3pY1l5dk0RzZBsrKMVoX6ufbfDaMsoLjVt5nzIuGIyIiIiKiLDYWnYDFMtFtA6UeB990nsho9J05hiMiIiIioiwu1gC8sgtdVVCVxu+5VnULfc72ERERERER0Rk7h0vQiYiIiIiIiJbPar6EjYiIiIiIiGjFcABORERERERENAccgBMRERERERHNAQfgRERERERERHPAATgtHbMuQZLcv7oZ8wXbQDlp21k4y/3ZBspSHfPKymzZMMrjuiob9qITlEtqO1uUom0iFM6tm/z5KhqOiIiIiLJY6QF48AJaksqY/vr/LC4+88dpG+VAvlZ3gFNU5cCB41jQ1XntcXGDDvuoA+i7WMlfwjP30YQOy3HgOA76DXnRKcpl/u1snmQ0Whra3byNumg4IiIiIspiRQfg7oCpih4c7+LfcfpYsev/RHKj7+WpBw0aeis6wDkzcgN9x8HBvEatZ7Y/E/tNoLa9mvVqnwyB0iZWM/UXQGUX+nAv/43JouGIiIiIKNVqDsDtI3QGGnpJIyJvyfDk8lITdakOIzDD7M8qu7POCpoDoF2NmVU/iziLZN0oQyobGEfh3oxw95mcFnEe/KzUcy/HDa9CyFYuqenMuL+4dIbTM17Gm5TOtDoS7q9Amwgntou21hrfOJoofxP11LJJmL0365DKLbQKbQu2r5g9evlS3EKbKGtROzPrEupGcLsbzjbKKBsG6pIEqWzAqGddGu6WdXjf4XqP21+qKeo2qQ0Kj7/gNqWJQaa0pISDjO0a0DmarE1xuSSFK37cEhEREZFrJQfg9lEHA3ULSuxGA2Wlg5rlzYxbOobV4KC3jeZxy93W0zBo7sOEP+vsLkfVetFZdRN15Rit0Wx7D5g6zmLkRgvaoIPRtbF3M6I1ijSQFksHmle9dKbloRh3GW+wrIMX8klpSduWtr/4ZcNmPboq4mC0tDspnWl1lLi/gu0sEAGMvSH03cBNpMoBnJ6Gtpc2s17FULdSVj7I2CwBw5PxDRgT/ux0GeVC28Sz2v4KDcsttHBZp5YL0O4Ah15d9LQ2/NXOg+YxdpwetEETnS0Llq566ZtO0v6SFTveAUEbFJaLibrSRKk33qZmSosonEtutFCaaHvp5ZIcLq1dExEREZHISg7AReyjDgbBWUW5gZY2wLHlfyMwc64BUo5BAAAgAElEQVRsTVywxkd6giHaqI5mi6poh75QIE5gNOOZbzapgh1tMJqdmnyGOJAWeRs11ct7ah7gDgDzLrUO5mFiBi4hLanbijDRbavhAW3mdOY3dTsz99FEDROrzysHsPQhqpI7kAsNvhPai7LlxW52MVSHo4GUuqUU3iba33TlAmitxmiAXzkItDdtx2vH6uSy/ELHSsr+EjNR9HhPboPCcjG7aKs6YpuuKC2icCMV7Ght7MWUl7hcksIV7OuIiIiICMCKDsDlzRIwOMZU47U8rGMM1PHLpmb2zLk34PX/sj7jXdnVgc4RbJjYb5YCs9/zzoOJenUI3UqegVsOy5dOs9sODYCiVDUmhQntRd4sYXBswT4Baq0ahl0T1vEApU258DbR/hZinmk5q+N9QWkZ9xf5FA1HRERERMlWcgCOyi50tY1qzAOi8nYNansv9Oz2XlvFVux69YnQgeW8wf3tQBs0sV9orWVCnNOQG2iVOjgyumiPZg1jmPtoDjTsVJAtD3mfAbdPMAztTjCzHExLnm2ZKdhSB2jGZTA1nfnraKp2ZhvYGybMXJp1KJ0aDvuH0IfVbDO9yhbUYRf7x1vYrmyjhi66Qy8tRbcVNN3xV9QQbtXZMK5Ov7qh+PGe3AaF5aJsQR09VhLJgygtonChnTfQKhXIT9FwRERERJRoNQfgkNHo96CNXgAVeHGW3EC/V0JT8Zcbd1Czss8YVXZ1oKlEXsZVwYGlY1gdL4FNe1FVepzTqeyU0Gy2oU2MWgPLVatD6Jb/HPR0eYjlLaP1y3pvS4eWKS2ibf5vS4dfjObeFBBtk9HoW9CHwTbhPY+ems6kOhLsb4p2ZrqvPp+c/TbrblkcNiBDRuPQTVPqIFzeRGnQxnBrGzJkbG8N0R6UsClPsa2oKY+//Cpwq86tp05tsm7jidpS0WNF3AYTy0Vu4DCQh+NWL5AHQVqE4SKltKOhvZf/eC8ajoiIiIjiSVeeeMx56PrteOThxqLTQnmYdUh7W7D6wWXMJupSFzvOwRL8rrQoLcuUzjmzDZSVY7QuYt5pgWwYZQXHrbw/p1c0HBERERHF2Vh0AqgIE/VqG1rP4W8wrxq5gb6z6ETQxSOjUajhFQ1HRERERHFWdAn6xeX+xrD781SckSIiIiIiIlodXIJORERERERENAecASciIiIiIiKaAw7AiYiIiIiIiOaAA3AiIiIiIiKiOeAAnIiIiIiIiGgOOACns2UbKEsS6mb4Y/dt7u5fnm359ltH0eCzZNZz5iOhzPKFX468U8S0dbuqbAPlsgF70enAjPqX7HtDfZpjkX2BUO6+dQWkts/YNmHDKK9CWUyRzpn3IVMem2fpnB+3F5Pb9v1ju2zMoCVnOT+sZFsq2k+sSj/oWs0BuFmHFOqIl6DQzfrsDqpUM86vWYcklTFK+hwGCZUDB45jQVfzbcvKPuoA+i7cX2oLd3ySJEHKmjmvLNxwgTLKmg6jjCp6o5+Mi71gNOvZ07PsJo6DcVu1jXK4DnKdiMZ1OFFURetoyrqNOtO69cpVkqRI3+fyy3YuzahIWuQGWqUmlCIJnHHfWqR/OZu6jQwAcvW72c4BefrB4MAvdDwE61tKGRxGc5gU5/gLwrYkzFukbxWWp+CaQdgvpZwbbaM883P+LM5/szPZZhZ2qpqiD0lth0smfNx6RMdKkeOo4PlPVJbJ21KuwUJ9TJ7BYvJ1gbDOi+4vVGY5riMBwNxHEzosx4HjOOg35Oxhp7Ca5wAZjZaGdjfvsV403GKs5gB8CZndIfSeDnSOlmKWJw/7ZAhVBTpHbsrto2OUNBXDkxnkRG6g7zhz/s1yE/tNoLYd7uC0ntvxOY4DJ1OCTNSVJkp+OKuGjpKvs77aLKEX2VdquS6kzGbIbUwTx4Hc6Hvl34MGDb3MJyITdekqcBh3UVq0jqas2wRnUbe2UYa0tzU6cTv9BkIlZtahdErQ5nDBPk1aKgc9aO293Be/y9K3zqQ/TDRuj6G2MVVfkK8fdAd+7p+lA82r3sVQ5WD8/dHxq2JLSU9BYpzI0JZEEvrWYN5jyzOGqF8603NjUXM7P9gwygqapV6o/hd5Xsrfh7gDjiqCeehjTmOfgiaPW9GxUuw4Kn7+Ex3Tom1AQt9jGyhXMTrunB5QzXQTQXRdIEhL0f3ZBspKBzUr73WkF/xkCJQ2s/dxWaT2BSt8DqjsQh/mv14oHG4BzucAPHKXKnSHOrItfBNOQt0Ibs96QW6iO6xhu7KNGjo4SrzTFklPYlrcO/lG4M68H8a9W6+gOQDaVfHdvVw3imst1I6PYMPGEXawuxXYlpjOmLtpgTI7i6We4btpCfGaXbS11vQnWbOLtqpj1z9PHHUwQBtZb66Z+82Ju9jKlniUlFxmyW3CTVygjpQmBsGgsfWXMIMWnCkSHUdCNbRqHezP7CZkBQdJF01F6yhLuJzH0dnUrXsC1Q+TLqpM1KtD6Ie72IrdnLMvmPi+ifooPVOmBRXs6kAzV8NI6lvFZSY8VkQS+rq0uhWdV9wk1YVpMetVDHUrdCGV1F4ynQOA6fvBhItF29grHu8ozrS2JBbXt4a2x5RnYaJz45xlPadOrEJJa5+xO9tHc6Al3+RIiTN8ro6/lsqfzpx9iH2EjigPbkJjj03h9WBCOt0VEQbq3myeUZfy18PEcSs6VgoeR1Ne24SIBpVZBpzWMQbazvhYruxAG0Suo2MJrgtEaSm8P7Gka1O/jStuhy28Ts4zJsnUF6z0OUDGdm188zNIPFZLCjfFdcEZOZcDcHM/cGcvNMNmoq4coxW4i4Nq+MKl3QEOve09LWOHZHYxrG1Dnqh474LUv2PW0wBVx2FDzpCWNprHrVG4QXMfJvy79e4dv/FdrOnv6JY2K9jeOsaRsY/jzcDJKnrXz9IxHKVTRqM/LueepkK3DkYd21kspQveTXPTEj2x2zD2htB3J0+4wovVGME7lmZdgtKpQdeyzoSZ6LbViTuPwe3B5ZKqdytRXGbxbWLybraOUfDE+pOxWfLzMk5LKM+Jx1E6ZbuG4RyWARWto+nqNs0M69Y+wVCtYfMo/qThDjQOZzejUzmA09PQ9o4rfyDTb8gzSYu8XYPa7mZfaZDYtwKhMnNvrcf3nxPbEneWen6Ir9v0vrza3UlOi1lHFb2J4yupvWQ7BxTpB92bLZLkHg9W7KDFu2iKiTdeQpwpbSktTmHfmlCeGDShjC7Y3BsYWSSeGxcgyznV78+s0cxYlnY9yT4ZAt5AJbhM373YF8dp1qOzzgcTN0sm0im81hjL04fYRx0M1C0kT9QFjs3QOdXbGnc9mJLOQfMYO04P2qCJzpYFS1fH59nUeog5bkXHSsHjaNprm+R+QtyHJPY9gfq0jT20M6RiqnQW2Z/cwKEONBUpdpl/0rWpv8LGcjvsieMh7Zo2aUyS3hes/jlAbrRQihyTozwIxmrJ4ZKuoRfjXA7AlS3VbWDR20L2CYZoozo6CVcnDjytNb4bUzkILO2IzGSHnnHda6O06YaS3avEDMtZ0tISuGurbCHXGNZbLpL17r91PPDSvoVOE9gJ9v1HHQyCd7rkBlraAMdWJDtGGd2dOSztCtZDdKYX8J6zqSF8bRa+UWDpQDPHcuPRxUS/gc1ciS1hM1Ie8mYJg2MLMLuABnRN72SYSUKbiNzNDhLV32hWz+xiqA5HHZg/YEw8jrKQG2hhfsuAitaRMFzO4+hM6hYABk3s4XB00VbyB3BJA40p8uCHsfQhqpI0Gf80aQEAeRMlDJHtPkda3xooM3kbNTXYL4m2Je0uuU8W1m2evnwiLW1Uq+3RMTczhfrBCg78C8HWMZSYWcv8Mx+COJPaUiaTfatLUJ7q+PnLrDeGRefGZdSujvuzUfFkuO5JE7zpkx6ne4NEdIEel86s1xr5+pA04uusuOvB1HSOZlcjN4my1EPscQvxsTLFcVTsvCnqJ5K2CfqewPlGkiRcRQ1a5rQUSOcU+xsNpmsd92ZecCCedm2aJCVc4pgkNd7zcA6oYEdrYy+mQYvLJSncFOOqM3AuB+CjZ7p2um6j9gcQ1jEGoZNwjtnjyDMQowtN+wid4FJApYnBaDlLBTvawL1jJkmQqsPxcotp0nJW5Ab63p250QVnFmYdynFrDs+GRVYUBGd6/W9026EDM468XYOa4QQub5aAdhV7W5b3nIwN98bx9JVknwBbuzsotuZrNvw6tk+AWsudsbaOB+MBT9JxlFFlp4Tm/tFZJH2kaB2tVN2OVs0Afp9ybLmD0/GStsCS5Bm9KVhVY05P80yLsG89Axn65Ni6naov19BzLNQ6ykyXw03dD1Z2oEW32Qau5pr5SIkzti0Vi3rsbMqz8LlxzrReD1q7Gl6SWrB9yu4Sqfjjd8rrl9h0ngF5swQMjrEUtZWhzBKPW9GxUuA4mtn5L66fyLAt2veM38PgoL8NDBNvsBUUScu0+3PDu6sc9v0VISnXpvGKhssQ8zk5B1R2i73/pWi4eVrNAbiyBTV4IeY95zNxd7py4DZof7lJZSdwwMyGezc0/JISS/eWStoG9obBDjfQ2U6VluDy4RhFngFP2tN2DWrwpSe2gb128OULJup7WwlLVWbMPkFwPtHcn3zWeW8YPxMcZO43MVAjdwbjyqyyAy14F9t7Ji77LEhCxzbsYv94C9tyBTvo4ghTDvxCx4MN4+q4XIT1p2xB9dNS2UYNXXSHMS/WiB5HWVV2oQ876BTPWYZ9ZKijonVb5O3bs65beRs1BPqJUf2F72SHliQHZ7+K5MGsQ+nUcNg/hD6sjsNOmxbAO4azXewI+9aJNAuOzazHbVqfnFS3efry2LTIaPR7KDWVHH224BwwTT842thFO7LN3G+GZ/5C389wzgnGmdiWxGkeE91ALVKeZ2SG5+JsKjiwdAyrgX0Wvdbwwl2N6zuEcSrYUgcpz2lPpjP9WsP/PHsfgsoudLWN6gwrIHM6J9KSUg9Jx63oWMlyHE15/st8TOfYltz3uNcvSW+AL1yNiWlJ2F8W9gmG/ovI0q5NhXEUCJca7zk6B3i/fpC7/yoabp6uPPGY8/ibdWfVWLrqAPD+VEe3RlscXUVgGxytFwroqIFtUHXHD9rTIt9NT4WjqzFhepoDaE7PizOYFv9zcVp6jjbxvcD/J8IG8+/vP2teBHnwP/Tiy1LW4+1x2/z9FN0WLk9V10Pl1NPgqKGCSEhnoM7HxanGl5monFPEpseLz/88vF9R3sVtIng8aL3IdxPrr+doE2nxw6UcR8mZDpdvbFuMpC89UkdDcptIq6PCdetvz9opnFHdRvuJ+OQkHMd589DTwmURydNUafHLJFNa0vrWaJuYbNfZ+6ykthToK4R1KwiXms7Jenb3kZLOiX2O4y3WD0bSGe0jLd1RBf1f/DGWJc6c/Ysfc2weBeUZ7Zdi21e0X0o/N4avQwR1lDlz0503R7vx+t2k4zbuHBhP0H6FcUbTGj6vJKYz8VwVLNKsfUhaHsT9rvB6MCGd47T1HM373NLVTPWQfNxOhhNd00bTXPT8l/+YFm0T9T3hbYnnjbS0TJxTi+8vVqjOJ8OKrk1HeYjZWdo1regcm5Sec3cOiPTfmcdqoXAZxlVzJl154jHnoeu345GHG6AZM+uQqkAv8MIFsy5hb8ua228AXhi2gbJyjFbMy14WZhnTRDm4P8PTqa3y8bpMeTBRl/awZc3iURsTdamLndhjS7TtnLsofc7K5NNE3b0IWN2flVwqs+xDlsjKtGdaeueyLbnXMcetvP1o0XDzsbHoBFwsJrptoNQ7T2eOJSE30HcWnYgIuYFDvQylbub6vUhaPNsoQ2kOoOrLMHAtZtnyYNaraGs9OItPyvm1jP3gWViBvjV0/C1nElfOue1DLspxS2fvXLYl9zG3+YWbj9V8BnxV+M8fBd56ObPfJqWVIDf66OHsXzZDs+W/pGUZBq5FLVUevLekL+tgiVbPsvetS3X8nQfsQ4joHOESdCIiIiIiIqI54Aw4ERERERER0RxwAE5EREREREQ0BxyAExEREREREc0BB+BEREREREREc8ABOE2yDZSlOtyXy5qoj/49O2bdfzO8tPC32KamxTZQnmc6z3J/oboVOR/1znYmsBTtTGyZ6u/MzLves5hJ/Z1NHwLgHJfZWbJh1A3Ywq/E5SFDuKVlwygXaSdFwxERZbPaA3CzDkmSUDYWfWo4i856cXHaRx1A30W2H/sols7KgQPHsaCr+cKdhfmnZXEn93x1K4xpJeqd7Wy129ncy8wb2LmD/jIyn1q8c5H7t8yDsGxm109cHMtbZm4/UDYsAIBllCGV4wfU4TxkDze7pM7i+JMgjTo9GY2WhnY37xFZNBwRUTYrPQA3u0PoPR3oHK3o3dllZGK/CdS2+dulI3IDfceZ3++3n9n+VqFuz3DWbNmxnS2YibrSRKnnwHEcOFYNHSVDW7QNlKtAz/HC9YBqnoHKvOs91QrUH8ssBxmNvoND7KHZbmIPh3D6DUymNJqHrOFmpeDxBxP14PHn9KC198aD98ou9OFe9sG8r2g4IqIMVngAbqI7rGG7so0aOjiKdJLBpYvRGYnEbaG7r8GZI3dQYBjl0TZ/1t02ypAkBc0B0K4m3Ln17s5mnYlKjTMpnRP7MVH30popnQBgdtHWWmhEz7KBO8xZ8m4bZZQNA3VJglQ2YNRns4w0XHfZ6ki8Lfv+4tKe1JaS0plWD8L9FWif4cRG6lbQXgIZXHy9p7RrtrPVbWdT119S3xrJQ6ZZabOLtqpj1xvU2UcdDNBG6iSYdYyBtjOe+azsQBtMnpPikx9fD2nlktw+MTkbGKynxLqNlMOo/hJWUZj18WxoWpwxfchZHCvLU2Zp+5uiDxGlM5Fbh1fRgq7paOFq/Ez2RB4yhFuG4w8KttQ29kadWxdttYbxvRAZ2zWgE3NAmnUJdSOY1mA6k8IVb7tERCNXnnjMefzNurNyepqj6pbjOI5j6ero3+4mONB6CcGStvUcDZrTC/1fddxoe46GQDhLd9TRNsdxHMvRVTgJu3ScnuYAgu2xkuIUpdPfl7u9pyFULqnpdCxHV4P58uMP5D0QvyhOS1e977nhVd2aqKf09KSwdEcdpUVUR2n1l5aW+G2idpaczrR9JWyPplmUv4k68uOM5tkRtJdF1Xu0fYvTyXaWlM60fSVsn3M7m7r+YvtWN67RZ8FysXRHBRxE/rSelxYvUE+DA1V39Ik+NCkN43Jw8xRTBokm85etXGLyF3c+UHXHGm0TnDtGaQl/Nq6vcfhxWRU9b2Y5Vla3zNL3l7FcQm1LlM4sLEfXkr4vyoMg3DIcf6OkePFlur4LhAmUYU+Ly0s0XJZ+kIhIbEVnwG0Ye22UNt1bnLJ7m9K7M2ui21ah78atTRNss08wRBvV0Z3QKtqhL2jo+evd5G3U1AGOrYzJrRzAmdVyubR0Vg5g6UNUJQlV9NCfmMoWMPfRRPDOsS+Qd2ULmR/HHM0KqbNbmhecAVCaGCSlc6KOpqi/+IQI2llaOvOzjzoYBGcn5AZaWkL+4uooqW6F7WV+9W6PZhOqaAfa92hmQZROtrPVbmfT1F9c3xqZSQvxli47kb9geLPuptHpN7CZMQ1+3iRJwlXUoOXLRTxRuRSp99RzHGLrT9nyatnsYqgORzOS6pYy5Xlz1scKlqbM0veXsVzy9LupZDQOEpaQJ577U8Itw/HnzdRX0YPjOOihGjPDX8GOFpglD9Ba47xVDqLXaUnhzqqOiOiiWM0BuH2ETnBppdLEIOOSv0TWMQaqDit0YuhPLsVetIzpVNX8pwSz2w6djJaPiXp1CN3ynxHTl/TEt3zpTKvbIu1lluRGf/z8HrTR83zRG0jzSefy1V+85UvnsrezyaWx4+XB8mYJaFext2XBOagAsHEyxOhGr8i4/TrobwNDlJAhWEGieq9gRxugqXh5qw6hH3r1keHcEVd/8mYJg2ML9glQa9Uw7JqwjgduuazKeXPOZXY2x6YgnVOa27n/LI4/+widwXhAXDnoQRs0sR9Zul7ZLfa+oKLhiIhEVnIA7s7S9EJ3UC3df1ZHwZY6QDPa+wLibZWd2E47lrmP5kDDzuhOqYzNEjA8Seiicz4DLowzLZ1mHUqnhsP+IfRhNfJskiCdtoG9YcJd6yLpnFZcmdknGAa/si+YxZioo4zbMhO0pdR05i8zebsGNfhiGdvAXlvFlpIhsKhuhe1FmKKzqfckhdOZHi/bWSDE0rWzFHG/hKFsQR3dkLVhXA2Ui2gGrrIDLThzGld/qX25u7+Jt2EXOgck7UJQ714dWHGDxbRzR1L9KVtQh13sH29571zpojv02sRU582UbatcZrPqQ2L2FZvOUVwFyqzwuR9LdPwNMerm7BMMEdNnyQ20Shnb6izCERGJrN4z4AnPA4aew3G/g9EzRpPPRcZuiz6fFHoOLBgm5lmpUNjI9kLPgAviTEpnT4v9XugZqoQ4J58XHyU+/AzUxHOm8XGGnxEcf+buI1oHmCwfP85IoY2e8wIcVdcDaRPVkWibKC1p6UxuS8npFNVDyv68dhSfv+Q6SqxbYXtZUL3HPXMnSCfb2Wq3s7OqP/d5YP/7Ce8ViCPqxwPxhncXTmdsPx+bzuT8ictFXO/BbdnPcWnngLjn9tPiLHqsnIcym6YPER9jielMLDMxUR5SLcXxF96f8For8tz85DPfWcJlODcSEaVYwQH4IuQ4gayipTyBRF7kkun7SXk45/UnspR1u0zYzmZiYe3MHZAJBxBLcQzkbWdFdzP5QqhMA6y5l1GWY+W8llnBfiJTOnOW2dT1virHn6/oCzmnfJEnEVHEBojkBvrOohMxZhtlKM0BVN1Cf2l+53VFLVndLhO2sxlaQDsL1d/yPXQ8sth2ZqLbBkq9lPJZsn6CZZZFOJ2FymyKPKzK8Rfm/rb5/MIREcXjAJyWjtzow2ksOhV03rGdrbZVqb+5prOyC11VUJXG7+pexRtMLLMYKemc9/GwKscfEdEykq488Zjz0PXb8cjD7EmJiIiIiIiIzspKvgWdiIiIiIiIaNVwAE5EREREREQ0BxyAExEREREREc0BB+BEREREREREc3BBB+A2jLIESXL/yoa96ATlYKIu1WEuOhlxbAPlpLSJti0720BZklBflcTHlfW0eVjJ+nOP8/x5LhqOiIiIiEhsRQfgJurSeAAtSWXkGkOb+2hCh+U4cBxnhX7DMgvR4OFsBxb2UQfQdxH36y2ibTNMAQdOmFdZrwIZjZaGdjdvgygajoiIiIhIbEUH4ACgQrfcAbSlA82rBrKOwe2TIVDaxHkadi+eif0mUNuOK1XRthUgN9B3HBysxIg2oaxXKg8zVNmFPtzLd4NumnBERERERAIrPAAfk7drUAfHsPwPvOW2/gy5PyNqG2VIkgSlOQDaVW97YFltQjgAMOsS6kZw+wzCuV+YCJOJFy64hN7NnwI3e+HVAaJt/rJ2wyuf2GX5aek0u2hrLcQuJojZZtaDKxgmyyxum22UIZXDN1rMuptWcf7E9ZA1LeG8ZygzgfA+09uSbZRRNgx35UfZgFGPS1N6WefKQzAtShODYNCkNj/RTtzVKlnKRlQP0f2N40urBxnbNaBzNLl/8bGZFG66eiciIiKiC+7KE485j79Zd1ZLz9GgOrrl/U+DA60X2KY5vYTvOo7jWLoa+L6TKVxPgwNVd/xoehocN4qi4UYfOEDks9S8B/Lb0xyE9m85upoUX9K2SJyW7qiRMhOn03J0NfL9TNv8r+iOGspD0rZoXUbLPjnvqfUgTEtcvGn1kCzcXqP7DuQv8H9LV7343f2quuVYuuqooYJNq4c8eXC3jb4/UQ+CYywQT09DJI0ZReohsb6ytN2J9I7jFLeJuHDF652IiIiIaIVnwAdoKu4MVHWow/LX1tonGKKN6mhWq4p2lugyhNNajdGy9cqBt5y3aDiMPoCTe2mwhp4fQNmCmidoljjlbdTUAY6twGZROs19NFFD/OrzhG2BGfyJ2dXEbRXsaIPRrKRt7KGt7WR+1jmxHkRpEcdYoB5MdNsq9N3JVNtHHQyCs9dyAy0tUA+jvKrxy/lF9ZA3D2YXbVVHTDLT23zlAJY+RFWSUEUv+zsWBPWgbKnuyobYJRgpbRcV7Ght7MXMVAuPzcRwZ3H8EREREdFFsMIDcO8ZcEuHOmjiqn+RbB1joI5fsOb+9eOXRgfNO9w5YnbboYFM+jYT9epw9Ay/Y+mBQYxoG1DZ1YHOEWzYcN81Nu1DzeL9rRJRPcxUxjavqnlKUlwPcqPvfr7TdQfoOZ/ZGLebfIqGIyIiIiKKs8IDcI/cwKGuYtDcd5/frOxAGzSxn/eZ6nmH8xV9BjyRjM0SMDyJGzKItgXTtI/mQMNOcGyblE7bwN4waaY0YZt9gmFod4HZTtE2wJ3hRAdH5hE6E7O9GfOXNS3Tii0zBVvqAM2YBiNv16C2Ay/+sg3stVVsKRn2JaqHIpQtqIMO3MUGNoyrgXJJa/NmHUqnhsP+IfRhNdv7BLLWQ+XAHZy3u/E/iRbXdgF3NUGpwHFaNBwRERERUYzVH4ADkBstaPCXilZwYOkYVgMvdCpneUP6vMOdncquDjSV2J9oS94WWFJcHUK3DjIt7TbdV27Hz34nbfOWVvuPEOxt6dCybHO/gEarhGa1iVLMbK8o77GE+/N/Lz78cresN0vsk2HMpzIafQv6sDpuL/7Lv+QG+r3SKC2S0kHNyraaIrkeCuZBbuBQh5cWBcetXqBcBG3erLvt57ABGTIabiShQXhsuWSqh/Hy9FIv2D6ztd3Kjob2Xv5js2g4IiIiIqIo6coTjzkPXb8djzzcWHRaaGFM1KUudpxsg+4R20BZOUYrLpxoG83WhS7rPG3XhlFWcNzK+86FouGIiIiIiMI2Fp0AWmFyA32nwDaaLQ8rhloAACAASURBVJZ1RjIahQqqaDgiIiIiorBzsQSdiIiIiIiIaNlxBpwAVHDgcG0trSK2XSIiIiJaHZwBJyIiIiIiIpoDDsCJiIiIiIiI5oADcCIiIiIiIqI54ACciIiIiIiIaA44AL+obANlqQ5z4jMJdTMp0ApYVB7iylMcAEZZgiS5f2XDBgCY9fFnZ58HNw3591M0HBERERHRxbbaA3CzHhq8LE6xAUlwsOX+5RnA0Uoz99GEDstx4DgO+g0ZAFA5cOA4FnQ1b4RF2qCMRktDu5u31RUNR0RERER0sa30ANzsDqH3dKBzhEUPwYvSeu4AzP07wEJ/UEluoO84OFjlX3VakTzYJ0OgtAl50Qmp7EIf7iH3Payi4YiIiIiILrAVHoCb6A5r2K5so4YOjiIDgfDscnhmOXGbt3x5cgmwibpUh2GUJ5YM20YZkqSgOQDaVT9secqBSfL+iuchsk1pYpAQX3gWNSUt3iqE4F/c9lwzs4lxhpdtR/NeOA9FCcozqR5sLw2K22ByrXyIrpgIxylog6I2ARnbNaATPYC8/dWNYNhgOpPCnVFZExERERGdA6s7ADe7GNa2IccMBMy6hCp6sTPLydtM1JVjtEaf94BqcCDdRvO45W6zdKB5FYYNyI3+aMnweDa7j0bGqc3xgEmCVDYCM/mB/fU0DJr7oYFmbB5sA2Wlg5rljNI5HOXBRF1potQbbwuuchYvfU5Ki4l6dQjd319PA1Qdh1kzH0sUp4xGf7xioKep0K1x3WbOQ6D+pkpnYnkmtyW3vTiw3AaTa+WDm79g3boDYnEbTGvXgNxooRRoX6FS6wCHo/JuI7jqPDlcctslIiIiIrrIVnQAbsPYa6O06Q70ZHcE7g1eTXTbKvTduCGNYJt9giHaqI5m+6poh76goeeva5a3UVMHOLYyJDUymxudDQwtQe83AkuSA/tTtkKDu6Q82EcdDLTWePAvN9DSvHSaXbRVHbHFkiopLRlUDuCcwZJw2yiju5P9Rkfh+ksiKs/UtlR0n4G2FJ1xT5IpLRXsaG3sxdyR0FrjNlk5iNZjUrgp2gsRERER0Tm2mgNw+wid4HJbpYnBYHIZei7WMQbq+KVYeWeyE3kDUP+vP3WEy6SCHW2ApuLVQ3UI/bAx5XPNGeI061COW8v7nPeZtKXIyoDICoZp01LZLfYuhaLhiIiIiIguopUcgLszvb3QwNbS/WXoCrbUAZr7cYteBdsqO9AGTcQGizL30Rxo2BkNAGVsloDhyTyGIcl5kLdrUNt7oWd/99oqthS4M5GjmxQ2jKsZZ1BFbAN7w+DgLmaQmfcZ8NQ4TdT3tmBNM/qeqL8C6RSVZ562lJV9gmEwufvR+ktog1nTIjfQKhVIc9FwREREREQX0AoOwG0cdQbQdsIDMHmz5D1rKqPRt6APq4Gl3/7Lo0TbKjiwdAwFz2SPlvFWh6FnjwFvJrCp5H4JW+gZ8Ewv4xLkQW6g3yuNZ4+VDmqWN4CVGzjU4W1TcNzqQQuUqftys/CLvFIHo97gS5nlT6kJ47RhlKtoD4Lb/bJOy4O4/vyl0pl/WktYnmltKYkgD97jBH7d7m3pgf15e41tg9nTUtnR0N7Lks7ZhCMiIiIiumikK0885jx0/XY88nBj0WlZYibqUhc7i/6ZsGVj1iFVgV7kJXd7W1bxpfZnEWem+jNRd3e8vEvbz5wNo6zguJW3DIqGIyIiIiK6WDYWnQA6T0x020CpN8vn3M8izjDbKENpDqDqFvoXegDpvmV+fuGIiIiIiC4WDsCpuMoudFVBVRq/V3vqQexZxJlCbvThcAEIERERERGdMS5BJyIiIiIiIpqDFXwJGxEREREREdHq4QCciIiIiIiIaA44ACciIiIiIiKaAw7AiYiIiIiIiOaAA3AiimHDKEuom/MKR0RERER0/q32ANysQ5IklA17wQkpNuiwjfISpP0CMOuQygbGJR2pL9tAWZIg+X+rOHoM5aGMzM3KO4bcvzrGOZfRaGlod/OWRdFwRERERETn30oPwM3uEHpPBzpH4DCWCrENlJUOapYDx/H+Ds7wR8fPhIm60kSp56XfqqGjBAfTCWwD5SrQ8/PdA6rBGxWVXejDveyD+WnDERERERGdcys8ADfRHdawXdlGDR0cRS72zbqUMLMn2BaZCR1PhJqoS3UYRnm0zZ+5to0yJElBcwC0qwVmIJNyF0pjtrR4AUPhxtvdcOG8jv+fvD9RnKIyC4fNNalcoB4WYpp0JpVLdDZeyjCQNrtoqzp2vfsG9lEHA7SROgltHWOg7WB0u6GyA20QPJZkbNeATvTggtte6kYwreHZ8/hwS1Z/RERERERztroDcLOLYW0bcszFvlmXUEVvPKPpHIwGGcnbTNSVY7RGn/eAanAg3UbzuOXNMOpA8yoMG5AbfTiOBV0FNH8G0umjIU+XvcpBYEbW0jGsBgc4gbT0NAya+942E/XqELo/m9vTAFXHYYbEJO9PFGdamRWRox5CeS9IbuBQB5qKFFmmvoh0Rmeydaj+pomB+XjQb58MgdImZLjtW+nUoGvA8CRDbtpdjFfi76Ed2Sw3WiglpL3dAQ69/Pe08IA/OdyM64+IiIiIaIWs6ADchrHXRmnTHVjK7gjcGzyZ6LZV6Ltxy4gF2+wTDNFGdTS4qUYGIxp6/tJkeRs1dYBjK0NSI7PHmWf8guGUJgZJaVG2xoO0aQj3lyC1zABUDuA4DjKv6s5TD9G8Fyxr9yaKA6vWgSJlHIhPk04gvlwiM9mRRKLvBG6SeH/B8KObS/0GNrNkvHIASx+O8nAVNWiTX8KO1sZeTFlqrQb8WzuVg2gdJ4U7g7ZLRERERLQiVnMAbh+hE1zyrTQxGEwuQ8/FOsZA1WGFBjjTz2T7Ay3/r58pwsisc3AmVLwz7GgDdzZXkiBVh9APx4OkYvsTxHkWZTZNnIXKeswdiPegDZrYz7J8+yzaSxLBDLi8WQLaVextWd7z6zbcSfH0xPg3HxzHQX8bGKKEaLDKbrH3LBQNR0RERER0Xq3kANw+6mCg9UKDLUv3l6Er2FIHaMaOoATbKjvZBl4AYO6jOdCwM5rxk7FZyrjkNwv7BMPQ7rLOSBvYGwYHhdEB4RBuEm0YVwNxivYnijNLmeV9BjxPPWSlbEEN3qCxj9AJ1V+AfYIhVGwpgc/i8jBtOuPe4B9KZ6SORDPglR1oUFHb9ipmon0m5CGccRhXm4C+i4likRtolQrktWg4IiIiIqJzagUH4DaOOgNokdGTvFnynieV0ehb0IfVmBdZibZVcGDpGFYDM4yhpciB5cbVIXTrIDRQqezqQFPJ/RK2wShM4EVecgOtwKzz3pYeszQ4hjfgUWJf4lXBrv+ss6SgUwvEKdpfSpziMiviDOIMPuctSZCUDmp+/UVfMKc0UepFblx4S6XDP601ZTq9OAfB5xhC6VRw3Oplq3dUcGDV0FGS26d9MowJ5/4cm5t+Bcet5FUDlR0N7b389VA0HBERERHReSRdeeIx56Hrt+ORhxuLTssSM1GXuthxDiZnB5eJWYdUBXqRl87tbVm5l2OfaZwrx0TdLYTsz7KnsmGUFXRqgnK0DZSVY7SWot256T1u5S2DouGIiIiIiM6fjUUngM6SiW4bKPVmOVA+iziXl22UoTQHUHUL/RkNIENxrsxNDBmNvjPHcERERERE5w8H4OdJZRe6qqAqjd/HPfXA8SziXCFyow9nxotDziJOIiIiIiJaflyCTkRERERERDQHK/gSNiIiIiIiIqLVwwE4ERERERER0RxwAE5EREREREQ0BwsbgDsO34xMREREREREF8dCBuCf+MQn8KEPfQinp6eL2H0CG0ZZQt0UfcVAWUr5DhERZZSh351pOCIiIqLFmvsA3HEcPPPMM7h27Ro+/OEPTzUIN+sSJMn/K8OwZ5jQZWDWIUkSytGMeTcCRnkfXYWaqAc/j94sSAwXLUsJklSHmSFcnrSI4hwHi+Y5eKEtiNMLF7sv0f5i8x9pSxnrIZqHxLQk7M82ypFwUmC/0bxnbe8pbcIr38TtcXk365DKBuxIHKnh4OZxohxTyiU9D0XDJeVdHC56rIzzI27zyceYYH9nUdaiY0y0v9S0JJSnMJyMRktDu5t3JF00HBEREdFizX0ALkkSHnjgAVy5cmWKQbh7AVdFD47jeH99NOQzSfKY3EDfcXAwp9/ANrtD6D0d6ByNL15tA2Wlg5rljPMeSpCGnv+5pWNY9QYjqeEArRfY5hygkrY/YZwVHDgOHKcHbZQmL06YqCtNlHox6QQAVQ3neUQUJwBVh+Wlw9KHqAYHOIn7S29LsfWQmoektCTvT270vf8H8+egP0qMCt3y4wSaV42YMoqT0CZgwygraJaCaQm37/i8p8sfLq0eAnnoaWhX08szPZwo70nhgMrB+Ps9LZiHlPaJhGMsZX+zL2sIjrGi0ttSosou9OFe/huoRcMRERERLdBClqCvra1NNwi3j9AZaOglXd2JZjtTZkLHXyuHtgdnrybCpMXpzTjlWy5pojusYbuyjRo6OCpykSlvo6YOcGwVCHuGbGMPba03vjiXG2hpA3RGmayhVetgf4rJLblxCF1tY8+w3f2pOnbj9pfWlhLqQRinIC3p+8uYv+0a1MExcldtsE2Y+2gWyHu6AuHylou6BWWacKl5Twg3L5n3V7SOpj/GwsnIWZ4hMrZriD12zLqEuhHsX4M3JpLCmahLdRiBFSWiVRdERERE87Swl7Ctra2hXC7j8uXLuHbtGj71qU9lDmsfdTBIukCNzsqKZoGjs5Yesy5B6dRgBWZw3FkvC7oa3aGJunKM1mjWpwfExJmb2cWwtg05epEpN3CoA01FiizrjItjH82Bii0lW7h2NbB81P+OKFyetARYxwOoW+HaU7ZUDAJ3CpTtGoZTLS+VsVka7w+lTQQXSPj7E7YlILEeRHGK0pK6v4zM/SYG2s54lULM0vXYGz6BNmGfDAEvjuDy9/Hy54Q2CACDJpTRvhQ0B8F9CMIlSC+XNqr+/qpD6IcNyNOES8t7QrhpxR5jafubcVn7Eo8x0f4StqWWpyhOAHKjhVJzP3bWv90BDkcrDtoIJjk5XBvN49ZoRcEgIW4iIiKieVvYAPz09BT9fh9f/vKXceXKFTzvec+bSbz2UQcDrTVegurNTB5b4m2+dtVbztrPeMFtn2AYvHiWqmhHv1M5yL4c040Uxl4bpU03BbJ7ZT26WPeXKlu1jntRK7qQt8bLccXhIstjA/kXhUuLszC5gRYWvbxUXA/zN3BvdkgSqkMdlt+gvEcjnMjfuL0ltwmfW4/BG0wpeQ8ssc8VrrDgMvoaOkrWm1zp4SbzPs3+UlKTcIwJ93dWZZ10jCXuL2XbKNqY8kwNV8GO5q0SidBa43KqHET70aRwgdl4ZQsxySQiIiJaiIUMwE9PT/HhD38Y165dw5UrV/DAAw9gbS17UuTNElBk+W0GWq8HrV3NvlzcOsYgdHE5g+fR7SN0BoHZMqWJwWByeal7oduDNmgGlpIGLuQT0hEfLp0oXJ4442aK42bFKzslNPePsicwxMbJEChtylC2VGB4EhqY+PsTtiVBPYjiFKVlurbrPQNu6VAHTVz1Bx2pM+DxbULeLE3kIUvehQqGy1Uu8jZq6gzCJeVdEG4usu6vaB0FTHeMjeUqz6S07OZ/18A04YiIiIgWYSFvQZ9m8A3AffmO2kY1ZpQsb9egtgOzOraBvba75Fa0LRA5Diwdw2rGZ7YrO+mDzpzPgLsz9eGXGVl6wvJS+wRDRPOQZSdnEC5jnEn1UNuO3C2o7EIfdtDJmUQAMOsKmgMNOxX/eelAHZl1VP39CdqSqB6EcQrSItpfZnIDh7o6XlabOgOewGu7V2NmHXO1wRmEy1Uu9hE6gxI25WnCJeddGA42DGP8pv9uG6MZ6JkJ7U/0tYJlHTTFMRaOJ0d5JpEbaJXy3RScKhwRERHRIlx54jHn8Tfrzjw99dRTzgc/+EHn5s2bU8TSczTAwehPdXTL36TFfy7cZjm6Ckfrhb+n6tZoGxD+G33X0h01uE3VneAu/bhG3xeKpCMUh+b0QumPpMPpORo0J3Y3wnCO09Oi+fPiEYVLTUtCnKJ66Gnh8guVnSDOaFoS6iC2TcS2pZR6SMuDKC2itptYjz1HC33PjUMNB4whaBNF8x6to1GbTS8zS1dztBk/v1nKa47hAvUbLn9xm+9pSX1ASl8267IWHWOJ+0vZJspHarhI+gPfTS4zUbhIm7d0RxUeA0RERETzI1154jHnoeu345GHG9lH7TPgOA4kSZrrPumiM1GX9rAV8wz0csVJdFG5P2d23Mr7c49FwxERERHN18JewsbBN81fBQe90uhFZuGfNFqmOIkuKhmNfpFBdNFwRERERPO1segEEM1V5QCOc7D8cRIRERER0bmzsBlwIiIiIiIioouEA3AiIiIiIiKiOeAAnIiIiIiIiGgOOAAnIiIiIiIimgMOwImIiIiIiIjmYEUH4DaMsoR67t97KhqOiIiIiIiIaDorOgCX0WhpaHfzjqSLhiMiIiIiIiKazooOwAFUdqEP92DYcwpHRERERERENIXVHYBDxnYN6BxNjqTNuoS6YaAsSZAkCZJUh5kazkRdqsMwyl4YCWWO0omIiIiIiGhGVngADsiNFkrNfcQtKG93gEPHgeM46GltBFedJ4dro3ncguM4cHoaBglxExEREREREeW10gNwoIIdrY29mJlqrdWA7H/rwMFBJUs4DT3/i8oW1DNIMREREREREV1MKz4AByq7OtA5Qv5HwYuFIyIiIiIiIipi5QfgkBtolZrYz/1C9ILhiIiIiIiIiApY/QE4gMqOhvaekX8WvGA4IiIiIiIiorykK0885jx0/XY88nBj0WmZgg2jrOC4FX3W+6zCEREREREREeWzsegEzIaMRt+ZYzgiIiIiIiKifM7FEnQiIiIiIiKiZccBOBEREREREdEccABORERERERENAccgBMRERERERHNAQfgRERERERERHPAATgRERERERHRHKz0ANwoA5Lk/tXN6eMz68nxibbRcqhLwFJWjQ2Uk9Im2rbsvLSvzPEQV9bT5mFV688c92dSGbAXnR4iIiKiC2KlB+AAoFuA4wAHlfFnwcGy/5flArly4Malq/m2nRdGOedAxJy8eA/GUY/UgRH4YnRb1jqahih/ufOeg30EQAcqObfN0lnmb1XMq6xXQsXtzxwLOMddGhEREdHS2Vh0As6K1gsPymkxdAtoyIBtAMpVYLsPyAAOHOAA7kB8xznfg6L9JlCz8m9bejLQdxadiOxiy3rF8kBEREREq23lZ8DzCi1TnsPyUbMO1A13PxMzvXb489AMZWRbMJwwDzniLBvex4b7/+YAaFfjZ6ynJW8D6gDIPNY0Cy73N/PlLy3vdQkwjMk4M6fTBNqaexMiy7bo6o1gvEnbbGNyJYJZd9Oalj9R+8yalmjeU8tMILrPtHZtG278dW8ptVFPqI+Uss6Vh2BaFGCAhG3BeGPaST1j2YjqIemYTs0DERERES3EuR2ABwcbi37Gsd0BDh13yWdPA7r+Em0FaHmfOw6AamDgpwClXv5loqI4zf1AnA7Qb7ify43x8notsD120FiQuQ8MtLOf6a52vfT3gEHTHcCJ8pcl783jcT2gme/GhLEH6LvZt/mPOvj7G1bHg9CkbXID0AbAUSBd3TbQamTLX1L7zJKWpEcyRmUWqIc0Zh2oIrBPf2WEDZQVd/Y6mBa/HgZNdxWFNgA6W4ClA8OT7GWdNw+iYzPx+Ku48bS9MjTrwFAfH4MionpIOqYn8lCg7RIRERHR7J3bAXhwsOF4y54XlpbWeP+VA29pvA0MAVQDs1dtP4AJtFVgN+9oVRQnAGXLuzFRny4/eTQVNx3VIWAd5AhYmXy2P4uevw9lds+2juKUgZoKHAen8UXpNIEmgO2E2e/YbcGXY0VnVwXbdjSgc+T+2zbc2d6sRRfbPtPSkqJIPXTb8Tcr7CP35s3opoEMtLRAPQTyWtuOiVhUDwKxeRAdmynHHyruzYGq5N5oyDL49veZVA9px7Sw7RIRERHR3J3bAfjSs4CBClhOeMZvqlnnlDj92VBnx7uYn8NAXLe8WcIBcPWCLYE1u+HBbZZt9er4xYITs6uCbZVdAB13pcdRJ3nWPQ/R/laJqB5mKuMxreYsSFE9LOKYJiIiIqLiLuQA/MRbhmlczTerN1MVd8nsftzaXMUdsB4J0hmbB1GckX07FqC2w0uDN0uTS3eFIumEDXQGwE50dlAGDvXsS5EBFH8GXECUv0x5N91nqUP5S0qnDewNk2dKY7d5M6ijqPcDdSvaBrgznACOTKCDydne3HWbtr9pJJTZlgo09ye/Lm+7bdUItLO9NrClZNiXqB6KEB2bacefCSgd4LAP6MOM7xPIWg8Jx3Qw7om2S0RERERzd+EG4Lv6eFl0pwZogW3+74oHX1jlXwyLthV14D3POfGsujdg9dN53AqnU5SHxDgR/t10yXuONXg9XtkF0MzxErZIOiXvOd24a3y54aZzzxt01ANLdP0lu2f9K1mi/Im2jZYUezORWcYw5j6AWsLsd9K2/7+9u49t677vPf45JCUrdoTEN/kj+ucOsUknVoXhLmu9hsQ1NgyxQ2nBbKDRcnG7G28oyDrtTGY3dpdGXXBbtW4rNJf0bpGIQLq43cUF1ALVsJlsky5NPJDFdZusQAjZNVnnZhmgDVhgL64zR5Z47h+HD4cUn0TxUXq/gANLPE/f3+8cmvry+zvn5IdWF/pzdtx2bOvNywvNSOFJaaJKtbeVY1tvf5t5P2RrfBEQyiem627C5paS8fXnWTOjReodh5ba0OC9WfP9l8ifP2etWEJnJYXLk/Cq/dLkcaj1nm7l3AUAAEDnGGPPPWse/3C3vvBnzV6Q2D+iPkln23uzsL6UvwnVzBZ/XFc/aukxafWOF8eye7Z5Xzd17mYl3+NWVX6r/zcKAADQDwbyOeCGYfvFY91gaTuYNBovg/aLtdjv9Y4Xx7J7tnNfN3vuevLLmTwTHQAAoKMGcgh64eZG9scHld31fKtN+RsvxXsdxzacAvQ704BOdc/duO0/VNuN4wAAANBZA1kBLwglpcEbON8Ct5Tkj+OemKffMaDqnrt+Em4AAIBeGMgKOAAAAAAAg4YEHAAAAACALiABBwAAAACgC0jAAQAAAADoggFOwLOK+gwZhjUFE72OB3Vlo/IZQTV1mBLB4nE1fFFlOx0bAAAAAHTBACfgkuRVJGPKNE3N+/MvJYIVSZuVqAcTUjbqKyV2tskXzdadJyUUrHh96yX8pX5qZb1GfZI9tyBFTsrfzHr+eZmmKTMTkVcAAAAAsDUMeAK+Me5Q0krszLgCCihuWsl7MuSuO89Ses3MRJSe9Cm67UuzCQWNx6WzmbJnsldbbi4sTU+5N7geAAAAAGwd2yoBbxv3lKa9KS1lGi+aCBoKRqPyFavntmHYWfvrFZXginml9RIKrttGa9v05b9BsKr/HoVTUmyyML+ZLxj8mjeTKn5HUbMTFhULzNiWa3I9AAAAANhCtmYCngrLU0w0rcSyrRJzCqe8Gvc0t3hsQTqbr57HAzEtJiQpoaBnSTOFqroZl4pV9YSCnrAm4uYGh2LX26aUmLNt01bdt6r/VjU6UJzfrgQ5q+hsWpGT/saLAgAAAMAWtjUTcG9EmWIS2q5hzjFNFpL6ybQimeYT1MBMSIVF/fP569Wzl5W2b9OYVKywQmJRMW9EG85Z621Tkmfca1W4u3kBe2JOYU1rimo3AAAAgG1uaybgHWG7Brwd1eHMklJlXxS0YbsNtlm8zv3IopWgdyERTyzGyr6AAAAAAIDtigS8V/xHFEiFNVctB/aMy5ta0LmsJGUVfTys8lH0aV2uNq/eNsv2PW8Na48t2h4L5ta+CSl9uY13lstGNZtuoZIPAAAAAFsQCXjP+DWfiSg9abvRWuHxae6QzkaksMe6hn1pJq6Abb2TtnkL05GyeTW3WfHcdMMT1kR8Xvbc2G9teAM3YSs8nq38Bm6FwnrCuvV5lep3/fUAAAAAYCsyxp571jz+4W594c9CvY5lg7KK+h6Xzm6Du2lno/J5ljRjlifMfa0dMWejsg4xQ9gBAAAADD5XrwPAFuUOKWn2OggAAAAA6B8DPgQ9lR+KzfDlLSURLA6Tb/cT5AAAAACgVwZ4CDoAAAAAAINjwCvgAAAAAAAMBhJwAAAAAAC6gAQcAAAAAIAuIAEHAAAAAKALBjoBj/okw7Am7oJuk5V8HegTe3/7ou3ddt9KlNps+KRsr+MBAAAAMLAGOgGXpEhGMk1p3l96LWjYkiZDipI1bV5CCkvKmFZ/JwfspvmJYI1zIlH++rovdPxWe82M5O1V8AAAAAC2hIFPwGspJOaZiBR+fJtVLt1SsuJLic3KXpY0Ibnbt8mu8s/nE+nKc8Jfer0wBSSNe3ocMAAAAIAtZ8sm4AXuKcmbkjKFF/LDs6sOXa+YZx9mHTSkaLTGEOw629zIes1usx57pbdynbqx1JDNL+8JS4qV1i1sOhGUgtHyWO3zqlWVs1Fr38H8sO5osCLeRm1PtOGygxpfJmSjUiwghQb1mwYAAAAAfWvLJ+CJOSkVkArF4KBHmrFVOzVZGo6cmJMm4qV5lcOsw0ul4cgK59fLSj6PNJ0pzUtPlg97L64Xl1JhW4JaZ3/14qynUOmN1BgvXSuWWtyhUtVYgVI89uJ6bEE6m389HpAWE+Wx2PulsL9UWDpiSoGUtDBubT99eXNtb6RwaYJnQcrMV19mLixFTm5+XwAAAABQacsm4GGPlWxNpm3JVlZKS5q0VVdjtnU841JsUjKC1bcZL2zHLU17paWMlD1nJfjFiqlbmglY89at5ym/jrjm/hrEuRm1YtmMVyv/6QAAIABJREFUwEypmuyftw19t19f7ZFSZSuVkvjpKdvrzbTdv/66/2bMF5L6GcljrP/ygeo3AAAAgE7asgl4JJO/cVZKerww1DojpbylG4kVpkLCVaj2mkfyyV+NRLxdau6vQZyDIjhZuha/6ZuYdaPtfus678v2qnpWepzqNwAAAIAO2rIJuCTJLZ2N2IZa+60hz3ONxl378wljrMYQ7YQUTklH/PlrzGO2IdJZaTa2wZt4Ve6v2Tj7Wb6SXZCYq6iA19JM2zd7DXhCinmlKVtSX7hUYdC+5AAAAAAwOLZ2Ai6ryhyQNJuvgs/nr0Wu9mxn+3OuDY91fbZ9lHNxWHS+suuXrDuOx0tD3o389eDNJHL19lcvzma2GU7lh7f36hnp+aH4hX6ZHbeOQzNabXs9ZY+mm5UySdtN2PJfmlD9BgAAANBJxthzz5rHP9ytL/zZgD3YWVayqbPdqVoGDeumYW18shcGSVbyPS6dTQ7uo9gAAAAA9Jar1wG0wjBsv3ikcJf2GzMaL4OtzZM/B0yzt3EAAAAAGDwDOQS9cGMu+6O2AvHym3a1ewpIindw+0x9OsVtJ57t5nAAAAAAsFEDWQEvCCWlbg2cnyfp2p78JNwAAAAA2mMgK+AAAAAAAAwaEnAAAAAAALqABBwAAAAAgC4gAQcAAAAAoAu2bgKejcpnGAomyl9OBA0ZhjVVzsNGJRQ0gqIbAQAAAKCxgU3A7Ym0NTWXCPrnTZlmpuwRZpsMpKU4LFlFfd36IsDaV1ms67+dKM3zRZXtQjx8CQIAAABguxjYBFySAnFTplmY5uW3z3SHlDRNzftrrd1G3ogy+TgykbQm+7gqXNZnts7JRn0yZseL7TCTIbl7GCcAAAAAbDUDnYDX0vIw8/yw9c0MUXeHzirijWk2ml0Xi32b2ahPhuFROCXFJgvzfcqvVnM9WyPbOIw+obmwFDnbYtJtq5z78g3IRn0VVXSr4u2LZhu2ve5xqJjni3a2Tg8AAAAA7TLQCXgpeSsfMt3aMPOEgp4lzRQr6nFp0pYUNs2tfROl36xY8lMmovSkVR13h5LFGEtV6aRC7vrrbVb1hPey0t5p7TvnayGxjWly8UgxToUfVzQruUMzCqQWdK64j3NaSAU0E3I3aHv945CYC2vCVsVPhqjTAwAAABgMA52Alw2n3uyQ6exlpRXTZLG6OqlYO4K0X1ftCSvVrvX88zI3NMTerVCy1F+ZiBT22JL6VFizOltMeifyiXRjAcULQbinNO1NaSkjSX4dCaS0kM/As+cWpMhJNQy3wXHwjHutLxG4eBwAAADAgBnoBLytMktK2a7lrqxINy+ry2lpYp9bUkLBybQimVIlu7mifKvrNc89NS2v0rpcSLK9EZ0tNtZKnq1EunX+kxFp4ZyySmguPKGZZjqzwXGwquemzCOL1W8kBwAAAAB9qm4CbpYlQX02WQG2vkzlvId/X4FUWHPxjcYiSaXf40GPwqmAfv9hU2bmF0rb+jE+Z1WyS+vulWdCSv8iU77NhuuZMuP5a8A3HK9tm95HNbnXlLl3Uo/K1vZMRLMxr/a7G2+n7DyJz5Xabpoy957QMxML+tvIomKB39fDZevWaHuzx+HhF5S7/D/ljS0q3utzkYmJqScTAADAoHHZfyn8QVPr336Sy0m53JrW1irn/FJ/cfB+/elP8r9OORST9Km/uaXnH64375C+eek5HbzfUfpW4sHndOn8n2hvo0BST2qf48nSOrf+RHvX1rR272f19Kee1CP7HHpS0oPPPadPaUm5tTUVwj70p89p9v59slZ/UM9dOq8/2dt4PeVy+X+q9UE1FW1/8DldOv9Z3bu2pjXdq89+q7ztn/qbW/rsvY22nVNOMU05CoPErfgP2dv3yLimHonpU3/zTa1VbKx62+sdh4o25OO07w/A9mAYRvFf+88AAAD9zBh77lnz+Ie7NfO5E8VEO5fLyTh8uMehAQBQn/nDH8owDDkc1ld2JOEAAKCfuaTSEOJcLqdcLqe1tTUN9zoyAAAauHXrlpxOpyRRCQcAAH2v7BrwQvJ969atXsUDAEDTbt26pbW1NeVyub68XAoAAMCueA24Pfm+efOmdtkWuhiNyjTNsqoCFQYAQKfZ70VS+NzZHwoV59+8ebM4zzCMdZ9VAAAA/aSYgJumWZaA273//vtlf+BIjRPwX/3qVx0IFwCwnVS76/l+2/x//dd/1cjIiG677Ta5XC65XK6yzyoAAIB+4pJZfg346uqqVlZWyhZaWVkp3uSmMAEA0A2V9ymx+/DDD+VyuYpD0KmAAwCAflbMpAsV8GoJ+K1bt7S6urruDx8AALqh3hfEq6urWltb4xpwAADQ98qGoBcqDJV/xLhcLg0NDWl4eFhDQ0NyOp1yOBx1qwxUIAAArbI/FrNwedStW7fWfbZUG6IOAADQr1z2X+xJuN3Q0JBuu+027dixQzt27CheY8dQdGzIP35Hn5y8omD6Wf3nbqzXBX//PyZ0/LvWz48+n9azlQH+43f0ycmvyVNtXid0cn99fBwa+0d955OT+trPrd/+0+fi+qs//I+9DWkDGp5nvdLh93Th86gwCuvf//3f1yXa9s8sEnEAANDvyirgBZUVBqfTqR07dui2227TyMiIJOnrX/+69u3bp8cee6zqhtfW1kq/vPaM9vwvt378vT/Sr0mS3tFffuJ3lP3sFQXe/oR+50tvrlv/gS/8WN+7N6Y9f/wLfeHH39Mf/Zqkd/5Sn/idL+m+b13Rl39beucvP6H/rm/oe3/0axtq9GvP7NEf/x/7K/9F37ryZf32hrbSBnX65cu//Zqe2fPHKoX5QKkfNKBtv21YDrm0Y+dO7ezGel1w+GtXdOVr+eO2Y6d2VgZ427AcklzV5rXEfo5Umd32/dn2/JNX5PjCN3S43Rvuhte+o685vqAfXym81wZLw/OsVzr4nrZXwG/duqWVlZViNbze8gAAAP3M1XgRKRaL6XOf+5xGRkY0NDSkr371q/qHf/gHDQ0NaceOHXI6nevWWV1dLf2ywyU5hjRS/GNrREMOK0nY/5m4/vkzkvR3OnnPD/TwP8/pd/OrvR3L6KMfdSjx9/+iz+y/V2///f/TR/7wo7r4T/+inTvv1ciQQw6NaOcG/xrd4ZL+8H//s+Z+t/GyHVWnX3bu3CGXPqov/uRvFbhXejv2e3rw5F9p8m8DulcazLaPDLX2x3qr63WN/bhVzNr/GcWtE7zz++rI/gr+Tt/6kkNHfrK/f5K/DXj7nzLSR35P+wcx+KIGx74XOvyeLlS3V1ZW5HA4tLq6qlu3bm0yaAAAgN5pagx5Op1WNBrV6uqqvvrVr+qNN97Qxz/+cc3OzhaT8sqp8DgYl8sll9OQDGfZa9ZLtmVcThky5KxYzzj6lI5mX9W7rnf1qnNKJ+43Sus5jYptNDet37dtevdFPXLPPbonP516rTTvtVP36NSL9vmn9JrLpXdffESPvPiiTt1zj+555EW9eGr9ulWnuv1S3h8e/1F97GdZvWPvm7a2/TWduueUXnzxkWLbH3nx3bJlXjtV6pdC2xv1Wdm8B/9cP7Mf41bXc7nkeu1Uc31cM377uvXa3rhfavWrfX/V4qzVn7XifPfFR3TPPQ/qz38mfee/FuY/ohffbWJ/Nfu6ufa5XvuhvvPfntITnlr9/5pO1Vq3OL2rFx+pEttrp3TPI1/X11ua96LerXPM382360Gr0zZ07rb9/Z7v6/J9lx/3avtr+P7dxLHtq/d0s/+HVfnCFwAAYFBUTcArh6D/+q//un7+858rEAjoZz/7mX7rt35Ls7Ozxep3w8nhkH76jD529926++67dffdH9MzP5UcDvtyDjnkkMO2nsMw9BHPYT18f0avxL6pjOewHIYhw3AU5xd+3sjkcEjffqwQy926ezKmd5xOOd+JafJjf62jb1zV1atXdfWNr+jSY5OKvWNb768NvXDVmr9w7Nv6watWHD99JqPfu7qgYz99Rn99/xt64ysHdOnKO437xTBsbXbIMAr94pBDhox8H736zWf002O/p8O2vmlr250OOfRtPZM5abV94Zh++sw39Wp+vVefuluPORaseVev6urVqBVL3T57VU997Bl9ZKE070DxGL+qpz6W0cni9hbkaGo9W9+p8hyqPx2OXi3F/8ZXdOmxp/Ltq2j7G1+R8cxn8rHUm1ftuFXu7w195cD6eTX7s06c7ideLm7vWKFvrr6sJ9wN9lf3GNU/7tb0jmLPXdJXQodLrx2O6urCMX07H9urTz2mS195Qy8/4a5zDNzyfET598Wreupua913rlySPvJxfbyleR656xxzq8+u6g2r0zZw7nbg/V75f5zDkGH7vdb+6p9n9d5HA/aervl/lqP4b7XHYHLDTwAAMEiaqoCHQiH9xm/8hm7cuKEDBw7oi1/8ooaGhmQYRpOTpAOn9ea1a7p27ZquXXtTpw9IqlhOUtnvVy5fkAxDex++T4ufl6YO5bdl327TMdgmSce+W4jlmq69/IT2GobefnlRF46d1BN788vtfUInj13Q5Su29U5ayxqGoUORa4oUYjo2pUNWQ3X04b1NxiZJ62MrrCdd0Od/c7d2796t6aXTejNyqHzdNrbd2t8xfbewD/d9OlA8Hj9S/KUDOn3i0Lrt1e2zH8X10oHTOnGoyjF++5da0kua3m21b/fuab1UmFdvvcJ0KKJr1wr93+T0oyfz+9qt3b/5eV2wbbOs7Xsf1tEDpeNeb16141atz8vn1e7PRnE23FeV+Y3O69rHvRDPX+jzOqqH91bs51BEb55e0vTu3ZrWd/XyE3urt2H3bh1+4W0ZhiH3fQes2H4U19KBJcV/ZJ3LB+5ztzyv3v7qvdc69n6vE0vleVz2e8391Tn29d5Hg/aebnKqptbrAAAA/aapa8CdTqeeeuop/eAHP9AnP/lJuVxNrdY+e47r5Wv5n93junDul5L2dDeGnjig02++rON6XoceeFqffv6wXj6+Rdr9y1/owoHTevPl4+uP5C87scNXFH50SaffvKbjeyRdeV6HHvhFJ3a0Sf0X5yvnXtKxk9dqvuMOHDigC5UvPhTRtWuRdcvuyb9/r0g6evKovn/uFf1SFzQ+tUd71Nq8evvriW7GUu991G1df08DAAAMnqafI+ZyufQHf/AHGhoa6mQ8PbXn8FEdeGlOz1/Jv3Dlec29dED37e3QDvfepwMXvq8fFvf3Q33/wjFNPVQZ2HG9cPqALjx9Rq90KJT69uq+Axf09Jn1e6/bZ2Xtu6LnP/10KVF7aErHLjytKpusv17BK2HdeeedCjfbIVeyWrKvfqbKNksz9XS149BoXtNq92fjOPfIPS4tZa+oWZs6r688r7ml0zpRtS/CeuD7R/XCyy/o9NKjOvR8EzHtvU8Hls7pzC/u0+GHDuuozuncku18aWVei7r+fpckLSlb77zeqHrvo7r68D0NAACwDfTxg7yvKLvUeKkLTz+gO++8szg1nZBVs+e4Xv7uuJ5+IL+9B76vo2++rI4Vnfcc1wunVbG/iKrlOnuOn9QxvaQ5W5LTattfevRO23rhJpL6PTr+8ps6vfTo+vXq9VlZ+x7QL05+V8eK23xIkTdPa8key6HndWVdv1Su16I9x3Xy2IVinHP3na7Y5kt6tBDHo0s6XXYcas27oucPWTE+faHUr9ZxqDevfn/Wj1N66MRpqXjsD+UTpTr728R5/cqZp6Wjh9dXNF8JW33xwnHt0R4dtw5Y4yR8j1vjF17S0n2HtUd7dPi+Jb10YVzuPZuY16puv9/1kE7YzuvvH11/bKurdy7VeR/VtQXe0wAAAAPIGPvGs2bw5h069eSn9cEHH+jGjRu6fv267j9xorjQpTNnNDo6ql27dmnnzp0aGhqS0+mse93dv/3bv3UjfqANXlH4znOaulbty49687a4/PD3k9ux7egLpmlqbW1Nt27d0s2bN/WrX/1K169f14GZmeIyP/3yl3X77bfr9ttvLz6Vo9HnEwAAQK90+WJuAAPDfu8FAAAAAJvWx0PQAQAAAADYOqiAA3pIkWu1BlnXmwcAAAAAzetYAn7HHXd0atMAgG2gcA34ysqKhoeHZRiGTNMsW+b222/X6OioRkdHNTIyouHhYa4BBwAAfYsh6AAAAAAAdAEJOAAAAAAAXdCzBLxyGCEAAAAAAFtZTxLwt956S6+//rpyuVwvdt8Z2ah8hqFgoteB1JaN+mQYQSWUUNAw5Itmex1SX+h2v2xuf1lFfYYMw5qsdRMKGkH1y6nHeQYAAABU1/UE3DRNvffee1peXtb58+dbTsITwVISYk39k4CUsxKmfkjM3fsm8j95NO7taSh9pdv9sqn9JeYUVkQZ05RpmkqG3O0Ob9M4zwAAAIDqup6AG4ahgwcPamxsbNNJeCBuJSHWNC9/m2PdEHdISdPUfE+DaIJ3XJ78jxP7+i9565lu90uL+8teTksT+9T3R47zDAAAAFinJ0PQHQ5H25LwqvLDwQvVcXv1ORE0FIza51uV82zUJ180qqBhyPBFFQ2uX7cWezXevrw1FNejcEqKTRaW8ak4IrdGnE3Fkgg2HV+Rf15mMiS33Aol7V8WVAxhzkblW/d75bDn+m0o9Eu1vq7PiiUa9VXdX+XIh6b7rE6ctfulQ+rsr177DMOQxzqZqvdn/pxots/yGy7rl9I2N3ZO9LQ/AQAAgAHRs5uwORwO+Xw+DQ8Pa3l5WRcvXtzwNkpJrZV0ZSUrMfAsaDqTr4xnIkpP2pJeSbEF6Wy+ch4PxLSYTx5S4SUdMeMKpMJaGM8oE/Eqfbnx9av+eVOmmVGkYritO5Qsvl6q1idljRpOKOhZ0kyxgh+XbHG2GksnJObCmrCNNigNe67fBql2X9cXU3hpxtpmPKBUeK6Y+Fl9bT+2paSwdp81jnPD1iWuzX9hU0+t9lnnkqmMdTJVGfUR0+TikQ32WUJBj+3YZiJqbsR4B/oTAAAA2AZ6loDncjklk0mtrKxobGxM+/fv3/A2yoagJ0NyS8qeW1AqMKNijugOaSaQ0lLGtt5MqDiE1z9vq9AFjuQTGq+mpzo8bDZ7WWnFNFlM3iYVs89vFIt/XmaXhrx7xr3Wlx2V2WWjNqhOX9cVULywoGe8PCm0VXkNT1ipstVq9FkTcW5Y/pIDs2La9PGo1766WuizxKJi3ohObjTmTvQnAAAAsA30JAHP5XI6f/68lpeXNTY2poMHD8rh2GaPJM8sKeUt3UyrvDreXwrVV/PIopVwFRLxrrchoeBkWpHMBiu2nYizIxXwFtvX7W0O0LkLAAAA9JOe3AW9k8m3e2pa3ths2XXWszGvxj11V+sgt/ZNaP3wcf8RBVJhzbWasLVyDXhdaVkhZhV9vEbl1T9vJXCxRWsI82bbsFHZy0rbfk3MNVkh7kScnaiAt9q+VrfpGZc3taBzNY97jXOi28cdAAAA2CJ6chf0u+66q3OVb3dIyfiEwp7CkNsFTWc6WZ0rPJe5/GZr9sTYfzIihT0VN2Hzaz4TUbradexd55cVotWOhemIAsV55c+dNjxhTcQL1x53uQ35ywkKx3Z23B5nPf3U13W03L4Wt+kO6aztuC/NxG37q3dODEh/AgAAAH3GGPvGs2bw5h069eSn9cEHH+jGjRu6fv267j9xorjQpTNnNDo6ql27dmnnzp0aGhqS0+mUYRgt79g0zU2tD6DNslH5PEua6fUj/YA80zS1tramlZUV3bx5U9evX9f777+v8XC4uMzFaFSjo6MaHR3VyMiIhoeHN/35BAAA0Ck9u/CaP44AAAAAANvJNrvzGXovYT2ru+rEo6wAAAAAbF2uXgeA7cavedPUfK/DwHrukJJmr4MAAAAAti4q4AAAAAAAdAEJOAAAAAAAXUACDgAAAABAF/QsATdNLjYFAAAAAGwfPUnA33rrLb3++uvK5XK92H1nZKPyGYaCiV4HUls26pNhBJXI34nct5VvOZ6NymcElSj+2t2291Nf91MsAAAAwHbW9QTcNE299957Wl5e1vnz51tOwhPBykdYlZKt/pJV1Ncfibl730T+J4/GvT0Npeu63fb6++vEOVF7m9v5uAMAAAD9pOsJuGEYOnjwoMbGxjadhAfipkyzMM3L3+ZYN8QdUtI0Nd/TIJrgHZcn/+PEPndPQ+m6bre9n/q6n2IBAAAAtqmeDEF3OBxtS8Kryg8HL1TH7VXBRNBQMGqfb1XOs1GffNGogoYhwxdVNLh+3Vrs1Xj78tbQX4/CKSk2WVjGp+II4BpxNhVLIth0fEX+eZnJkNxyK5S0f1mQUNAIKhr1FWOxD1OuHG1Qts+KNpQNb646r0alNhGU4YsqW6dfCrFUO37r9ucJK9VU2zukxv5aPSeqzSv0dcNtdrvtAAAAAKrq2U3YHA6HfD6fhoeHtby8rIsXL254G6VkwyhP3jwLms7kK+OZiNKTtmREUmxBOpuvnMcDMS3mk5xUeElHzLgCqbAWxjPKRLxKX258vax/3pRpZhSpGN7rDiWLr5eq9UmF3JKUUNCzpJliBT8u2eJsNZbWxRRemin2mcKPF2Ox2mfvz1LSm5gLa8I2EiEZKlVXq89za9+E8m2xEv+EpOzltDSxT+6Wj19CQY9tf5mINj3auiLhrZoUb9BmzolafV1/mwAAAAD6Rc8S8Fwup2QyqZWVFY2NjWn//v0b3kbZEPRkSG5J2XMLSgVmSsmHO6SZQEpLGdt6M9aykpVcFiuCgSP5YexeTU91OHvJXlZaMU0WE7tJxezzG8Xin5fZ1iHvAcULG3NPadpr67N8tb1aZdkz7rW+CKmSldaa5ylciJxYVNqbLn4B4h33tH78EouKeSM62c7qbv6yArNi6lgFucE5Ua+vAQAAAPS/niTguVxO58+f1/LyssbGxnTw4EE5HNvskeSZJaW8EWXKkrt+rFomFJxMK5KpXlm2qq+mzCOLVtJoSw5rzXPvm1BqKaPsZWl6ZlrpxYQyS6n+uza5AxXwuhqcE/X6GgAAAED/68ld0DuZfLunpuWNzZZdUzsb82rcU3e1DrIPubbxH1EgFdZcqzlUK9eAN73tOYVTAR3xK1+Vtc+quLa6wD9vJeexxfV3o6+c5xmXN72ouaVxTfmnNK1FLaatY9Ty8fOMy5ta0DnrOgRFH68R50Z0rAK+yXOial/X2CYAAACAvtGTu6Dfddddnat8u0NKxicU9hSGTC9oOtPJyrJ1U7HKm2DZE2P/yYgU9lTcHMuv+UxE6WrXsfeEbejzZFqRTP6u8vkh4IX+nB2PKFBcp9D20vD0iXjhbvR15rn3aSIVU3p8Sm65NTWeViw1oX1utX783CGdjSi/nkdLM3FbnP1n4+dEvb6ut00AAAAA/cIY+8azZvDmHTr15Kf1wQcf6MaNG7p+/bruP3GiuNClM2c0OjqqXbt2aefOnRoaGpLT6ZRhGC3v2DTNTa2PdkooaCzqSK8f5QYANqZpam1tTSsrK7p586auX7+u999/X+PhcHGZi9GoRkdHNTo6qpGREQ0PD2/68wkAAKBTenbhNX8cAQAAAAC2k2125zMAAAAAAHrD1esA0A/8mjcZfA4AAAAAnUQFHAAAAACALiABBwAAAACgC0jAAQAAAADogp4l4KZp9mrXAAAAAAB0XU8S8Lfeekuvv/66crlcL3bfGdmofIahYKLXgdSWjfpkGEEllFDQMOSLZje5xYSCRlAtN7mFPmt/G7q9v63fZwAAAACq63oCbpqm3nvvPS0vL+v8+fMtJ+GJoCHDsE+bSGo6Kquorz8Sc/e+ifxPHo17K2bmE7tif/Y04Np9VrcNHUCfAQAAAGiXrifghmHo4MGDGhsb23QSHoibMs3CNK+ePkjLHVLSNDXf70/z8o7Lk/9xYp/b+iEblc+zoOmMrT+70ZBW+6xaGzqJPgMAAADQBj0Zgu5wONqWhFdVUZm0VwUTQUPBqH2+VTnPRn3yRaMKGoYMX1TR4Pp1a7FX4+3LW0N/PQqnpNhkYRmfiiOAa8TZVCyJYNPxFfnnZSZDcsutULLZJK5iyHQ2Kl/laIN8LIZteHOjNrTcZy21YRPoMwAAAABt0rObsDkcDvl8Pg0PD2t5eVkXL17c8DZKyYaVsGSl9ZXJTETpSVsyIim2IJ3NVy3jgZgW88lMKrykI2ZcgVRYC+MZZSJepS83vl7WP2/KNDOKVAzvdYeSxddL1fqkQm5JSijoWdJMsYIfl2xxthpLS9whnY1IYY+tH5sW0+TikWJfK/x4U21orc9aVDlUvEoSu2Fbvc8AAAAAtF3PEvBcLqdkMqmVlRWNjY1p//79G95G2RD0ZEhuSdlzC0oFZkrJhzukmUBKSxnbejPWspKV1BQrgoEj+WHsXk1PdTh7yV5WWjFNFhPCScXs8xvF4p+X2cYh71YSZyozvSCPsZGkMqB4IQj3lKa9tr7uZn/Wkx+2bVZMm+27Ld1nAAAAANquJwl4LpfT+fPntby8rLGxMR08eFAOxzZ7JHlmSSlvRJmypLD3VUsrqbQqsHN9cOO4tuhEBdxmS/YZAAAAgLbryV3QO5l8u6em5Y3Nll1nPRvzatxTd7UOcmvfhNYPH/cf2VzC1so14M3KXlZa9j5Lywo/q+jjYaVqxjSncCqgI5uuytfos5Y315kKeJmt1mcAAAAA2q4nd0G/6667Olf5doeUjE9Y1+YahgzPgqYznawsW49/qrwJlj0x9p+MSGFPxc2x/JrPRJSudh17t9luCGb1WVgT8UKf+XWycK2z4dHCdESBspVtw+gn04pkmrkbfat91kfoMwAAAAAbZIx941kzePMOnXry0/rggw9048YNXb9+XfefOFFc6NKZMxodHdWuXbu0c+dODQ0Nyel0yjCMlndsmuam1gcAbG2maWptbU0rKyu6efOmrl+/rvfff1/j4XBxmYvRqEbuBrDEAAAG+UlEQVRHRzU6OqqRkRENDw9v+vMJAACgU3p24TV/HAEAAAAAtpNtduczAAAAAAB6gwQcAAAAAIAuIAEHAAAAAKALSMABAAAAAOgCEnAAAAAAALqgZwm4aZq92jUAAAAAAF3XkwT8rbfe0uuvv65cLteL3XdGNiqfYSiY6HUgtWWjPhlGUAklFDQM+aLZ4rxE0JBhWFNb29BCv9SLsxO6vb9BiQUAAABAe3U9ATdNU++9956Wl5d1/vz5lpNwe8JoTUH1Z+6bVdTXH4m5e99E/iePxr3l8/zzpkwzo4h33WpdVy/O7u+vu8ev220HAAAA0D1dT8ANw9DBgwc1Nja26SQ8EDdlmoVpXv42x7oh7pCSpqn5ngbRBO+4PPkfJ/a5O7+/Vvul23F2e3/19FMsAAAAANqmJ0PQHQ5H25LwqvLDnqsNqU4EDQWj9vlW5Twb9ckXjSpoGDJ8UUWDzQ/HrjV82xpO7FE4JcUmC8v4VBxVXCPOpmJJBDc+XNw/LzMZkltuhZIbSIrr9GchDvtUGDZde1h7QkEjqGjUt26dTcXZqhr7a3T8ap1LhfYVm5yNyrfu9xp90+22AwAAAOiant2EzeFwyOfzaXh4WMvLy7p48eKGt1FKiqxENStZyY1nQdOZfGU8E1F60pb0SootSGfzlfN4IKbFfAKUCi/piBlXIBXWwnhGmYhX6cuNr8GtNXzbHUoWXy9V65MKuSUpoaBnSTPFCn5cssXZaixtV7c/EwpOphUpzIsHJG9EZ60GNhjWHlN4aaa4Xio8t7lLCCqS2nZcz17/+OVbUeNcqq3+cQcAAACwdfUsAc/lckomk1pZWdHY2Jj279+/4W2UDUFPhuSWlD23oFRgppQkuUOaCaS0lLGtN2MtK1lJYrHKGDiSH8bu1fRUh4f+Zi8rrZgmi8nipGL2+Y1i8c/L7MKQ92b6szUBxQvBe8a16cud80PdzYqp0/1T81yqpdFxBwAAALBl9SQBz+VyOn/+vJaXlzU2NqaDBw/K4dhmjyTPLCnljShTljCWV1f7n19HAimFPflkcjKtyNlSQtpVHaiAd8SWOO4AAAAAWtGTu6B3Mvl2T03LG5stu856NubVuKfuah3k1r4JrR8+7j+iQCqsuVYTxFauAW9B3f7MRjWbtieTPUwkO1YBr3H8GkrLWiWr6ONhpQovb/a4AwAAABhYPbkL+l133dW5yrc7pGR8olSV9SxoOtPJxNB6TFXlzbrsibH/ZEQKeypu4uXXfCaidLXr2LuuThvq9ac7pJmJsDxVHwfXuF8GRfXjV3cNWatY7V+Yjihgm9c/xx0AAABANxlj33jWDN68Q6ee/LQ++OAD3bhxQ9evX9f9J04UF7p05oxGR0e1a9cu7dy5U0NDQ3I6nTIMo+Udm6a5qfXRBxJBGZNS3PYIuETQ0Ox4RknGVAPYJNM0tba2ppWVFd28eVPXr1/X+++/r/FwuLjMxWhUo6OjGh0d1cjIiIaHhzf9+QQAANApPbvwmj+OtqKEFmM8uxoAAAAAqnH1OgAMMP9JRbweTRql+3h7IxkleXY1AAAAAKxDAo5NcCuUNBXqdRgAAAAAMAC22bO/AAAAAADoDRJwAAAAAAC6gAQcAAAAAIAuaOoacNM0q04AAHRCs587fB4BAIBBUjUBr/xjJpfLKZfLaW1tTWtra3I4rMI5jxIDAHSKaZrFz57C51Aul+t1WAAAAC1rqgL+kSef7HQcAACUMWRdJ+WStEvSf+htOAAAAJtW9RpwhvMBAAAAANBexQSc4eQAAAAAAHRO2RB0wzBkGIYcDof+75e+pJWVFd26dUsul0tDQ0MaGhrS8PCwnE5ncVkAADqhcIO11dVVra6uamVlRR9++GFx3u23367b859ZfCYBAIBBUEzA7cl3YTIMo/jHT+FmOKurq8X5AAB0kmmaxRuArq6uFm8EWpicTmfZZxJJOAAA6GdlCbjD4ShWu3fs2CGpdD24vbpQSMYBAOgGwzCKo6+cTqecTqd27Nih4eFhuVwuvhgGAAADwaV8saDwR43L5dLw8LBGRkaKC+VyOZmmWUzCqTAAALqlMCLL6XTKNE0NDQ3J5XKtS8D5fAIAAP3OJZWq206nU0NDQ8Xku1AJL1S8C3/Y8AcOAKBbKp/M4XK55HQ6NTIyoh07dmhoaKg4FB0AAKCfFYegF4afFxSG962urhYr4PY/gkjCAQDdYL8USlJxCHrh5qCFBJxRWgAAoN+V3QXdnoQ7HA4NDQ1pbW1tXfINAECv2G/AZr/+m8QbAAD0u7Ih6PY7odur3iTfAIB+Ufl5Za96k4QDAIB+VqyAz37tzLpEm8QbANDP7Ak3yTcAAOh3Lkk6cfxY1Zkk4ACAfkXCDQAABs3/BxaNlDnmSiigAAAAAElFTkSuQmCC">
            <a:extLst>
              <a:ext uri="{FF2B5EF4-FFF2-40B4-BE49-F238E27FC236}">
                <a16:creationId xmlns:a16="http://schemas.microsoft.com/office/drawing/2014/main" id="{D230BEB5-7148-47D5-9133-487304814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99F911-A8DE-4CC8-BD23-AD83FB607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r="-1"/>
          <a:stretch/>
        </p:blipFill>
        <p:spPr>
          <a:xfrm>
            <a:off x="213777" y="1213625"/>
            <a:ext cx="8716445" cy="44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Capture &amp; Display Filters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D0CD7-F454-43B6-A623-7B93B7847CAE}"/>
              </a:ext>
            </a:extLst>
          </p:cNvPr>
          <p:cNvSpPr txBox="1"/>
          <p:nvPr/>
        </p:nvSpPr>
        <p:spPr>
          <a:xfrm>
            <a:off x="266700" y="1143000"/>
            <a:ext cx="8610600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400" b="1" dirty="0">
                <a:solidFill>
                  <a:srgbClr val="FF0000"/>
                </a:solidFill>
              </a:rPr>
              <a:t>Instructor Demo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20DB6B-0661-4725-8837-2E870BE4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57" y="4492239"/>
            <a:ext cx="4857143" cy="167619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ABB820-5A0F-4F28-A134-5157A6125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91758"/>
            <a:ext cx="5219700" cy="133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C2E53-35FB-44CD-8DB8-A2E86E63ACBE}"/>
              </a:ext>
            </a:extLst>
          </p:cNvPr>
          <p:cNvSpPr txBox="1"/>
          <p:nvPr/>
        </p:nvSpPr>
        <p:spPr>
          <a:xfrm>
            <a:off x="6324600" y="317156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3F1F-3A51-4B56-A3DC-0E112853E3FE}"/>
              </a:ext>
            </a:extLst>
          </p:cNvPr>
          <p:cNvSpPr txBox="1"/>
          <p:nvPr/>
        </p:nvSpPr>
        <p:spPr>
          <a:xfrm>
            <a:off x="1524000" y="514566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Filter</a:t>
            </a:r>
          </a:p>
        </p:txBody>
      </p:sp>
    </p:spTree>
    <p:extLst>
      <p:ext uri="{BB962C8B-B14F-4D97-AF65-F5344CB8AC3E}">
        <p14:creationId xmlns:p14="http://schemas.microsoft.com/office/powerpoint/2010/main" val="14391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The Search for Something Cool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7620001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In this activity, you’ll import a pcap file and try to retrace a user’s browsing history.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up the provided file with Wireshark and complete the instructions sent to you.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F135A-21BE-465C-B3AF-9DC65EFE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85" y="3657600"/>
            <a:ext cx="5048955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Last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7B06F-3FC4-4EAF-AE76-E98C4861ED64}"/>
              </a:ext>
            </a:extLst>
          </p:cNvPr>
          <p:cNvSpPr txBox="1"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Networking, Protocols, OSI Model</a:t>
            </a:r>
          </a:p>
        </p:txBody>
      </p:sp>
      <p:pic>
        <p:nvPicPr>
          <p:cNvPr id="7" name="Picture 4" descr="Image result for osi model">
            <a:extLst>
              <a:ext uri="{FF2B5EF4-FFF2-40B4-BE49-F238E27FC236}">
                <a16:creationId xmlns:a16="http://schemas.microsoft.com/office/drawing/2014/main" id="{DB4677A0-C5D1-46EB-84B6-CA5D5225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44" y="1066800"/>
            <a:ext cx="3296055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18D6D-4C4C-4A95-ABF6-358BA161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42" y="1066800"/>
            <a:ext cx="2647429" cy="1420619"/>
          </a:xfrm>
          <a:prstGeom prst="rect">
            <a:avLst/>
          </a:prstGeom>
        </p:spPr>
      </p:pic>
      <p:pic>
        <p:nvPicPr>
          <p:cNvPr id="25" name="Picture 2" descr="Image result for protocol example person">
            <a:extLst>
              <a:ext uri="{FF2B5EF4-FFF2-40B4-BE49-F238E27FC236}">
                <a16:creationId xmlns:a16="http://schemas.microsoft.com/office/drawing/2014/main" id="{E9121619-D2A9-4891-A470-EB946302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01" y="3221478"/>
            <a:ext cx="3962400" cy="186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The Search for Something Cool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BA982EE-C372-4AE1-A28E-9BD07ED8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5718"/>
            <a:ext cx="9144000" cy="19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PCAP Exports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D0CD7-F454-43B6-A623-7B93B7847CAE}"/>
              </a:ext>
            </a:extLst>
          </p:cNvPr>
          <p:cNvSpPr txBox="1"/>
          <p:nvPr/>
        </p:nvSpPr>
        <p:spPr>
          <a:xfrm>
            <a:off x="266700" y="1219200"/>
            <a:ext cx="8610600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400" b="1" dirty="0">
                <a:solidFill>
                  <a:srgbClr val="FF0000"/>
                </a:solidFill>
              </a:rPr>
              <a:t>Instructor Demo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ADE87B-5AB2-46A1-9A1F-D1ACD708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514600"/>
            <a:ext cx="4572000" cy="36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Sifting the Haystack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In this activity, you’ll capture some traffic, share the file with your partner, and then try to determine which websites and pages they visited!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/>
              <a:t>Instructions: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Initiate a Wireshark capture.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While the capture is running, visit the pages: http://meettheipsums.com/ and http://www.coolthings.com/ one after the other.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Next, visit the pages http://www.espn.com and http://www.foxnews.com and begin selecting articles on each site. In your head, keep track of the articles you visit.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Stop the capture and export it into a pcap file. Share this file with a partner.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Once you receive your partner's pcap file, see if you can ascertain the order of their browsing history, and which articles they visited.</a:t>
            </a:r>
          </a:p>
          <a:p>
            <a:pPr marL="0" indent="0">
              <a:buNone/>
            </a:pPr>
            <a:r>
              <a:rPr lang="en-US" b="1" u="sng" dirty="0"/>
              <a:t>Hint:</a:t>
            </a:r>
          </a:p>
          <a:p>
            <a:pPr lvl="1"/>
            <a:r>
              <a:rPr lang="en-US" dirty="0"/>
              <a:t>Use this as an opportunity to explore new and relevant filters using the documentation: </a:t>
            </a:r>
            <a:r>
              <a:rPr lang="en-US" dirty="0">
                <a:hlinkClick r:id="rId3"/>
              </a:rPr>
              <a:t>https://www.wireshark.org/docs/wsug_html_chunked/ChWorkBuildDisplayFilterSection.html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7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Sifting the Haystack</a:t>
            </a:r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DF5A4F3-F518-429D-BE6A-59A31D9D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" y="685800"/>
            <a:ext cx="9144000" cy="477147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AAE7DB-3A7C-42D0-A809-EEFD1A022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6" y="4912206"/>
            <a:ext cx="9144000" cy="206278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4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Recap (10 min)</a:t>
            </a:r>
          </a:p>
        </p:txBody>
      </p:sp>
    </p:spTree>
    <p:extLst>
      <p:ext uri="{BB962C8B-B14F-4D97-AF65-F5344CB8AC3E}">
        <p14:creationId xmlns:p14="http://schemas.microsoft.com/office/powerpoint/2010/main" val="217501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5062924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By the end of class, you will be able to:</a:t>
            </a:r>
            <a:endParaRPr lang="en-US" sz="19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Explain the purpose and value of tools like Wireshark in cybersecurity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Explain the basics of a packet in Wireshark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Analyze existing packet capture files using Wireshark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Filter packet capture files to only show specific communication using Wireshark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Associate functionality in Wireshark with the OSI Model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Explain the various panels/views in Wireshark and the contents displayed</a:t>
            </a:r>
          </a:p>
        </p:txBody>
      </p:sp>
    </p:spTree>
    <p:extLst>
      <p:ext uri="{BB962C8B-B14F-4D97-AF65-F5344CB8AC3E}">
        <p14:creationId xmlns:p14="http://schemas.microsoft.com/office/powerpoint/2010/main" val="421995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 Parts: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Dissecting Mystery PCAPs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Homework Network Analysis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(Bonus) File Carving</a:t>
            </a:r>
          </a:p>
          <a:p>
            <a:pPr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/>
              </a:rPr>
              <a:t>Packet Basics</a:t>
            </a: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hlinkClick r:id="rId4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hlinkClick r:id="rId4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4"/>
              </a:rPr>
              <a:t>Data Packet Deep Dive</a:t>
            </a: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Wireshark Documentation</a:t>
            </a: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7B06F-3FC4-4EAF-AE76-E98C4861ED64}"/>
              </a:ext>
            </a:extLst>
          </p:cNvPr>
          <p:cNvSpPr txBox="1"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Wireshark, Packet Analysis</a:t>
            </a:r>
          </a:p>
        </p:txBody>
      </p:sp>
      <p:pic>
        <p:nvPicPr>
          <p:cNvPr id="4" name="Picture 2" descr="Image result for wireshark">
            <a:extLst>
              <a:ext uri="{FF2B5EF4-FFF2-40B4-BE49-F238E27FC236}">
                <a16:creationId xmlns:a16="http://schemas.microsoft.com/office/drawing/2014/main" id="{70D44F22-C151-4CDB-A136-42F789FFB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773"/>
            <a:ext cx="914400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beta.org/wp-content/uploads/2016/08/icon-WireShark.png">
            <a:extLst>
              <a:ext uri="{FF2B5EF4-FFF2-40B4-BE49-F238E27FC236}">
                <a16:creationId xmlns:a16="http://schemas.microsoft.com/office/drawing/2014/main" id="{EF8ED465-F587-412C-8306-121D15B9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25" y="3409265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magnifying glass">
            <a:extLst>
              <a:ext uri="{FF2B5EF4-FFF2-40B4-BE49-F238E27FC236}">
                <a16:creationId xmlns:a16="http://schemas.microsoft.com/office/drawing/2014/main" id="{1B4B892E-CA62-41EC-8DE0-17DB8C962AC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6" name="Picture 4" descr="https://upload.wikimedia.org/wikipedia/commons/thumb/8/87/Magnifying_glass_icon_mgx2.svg/1046px-Magnifying_glass_icon_mgx2.svg.png">
            <a:extLst>
              <a:ext uri="{FF2B5EF4-FFF2-40B4-BE49-F238E27FC236}">
                <a16:creationId xmlns:a16="http://schemas.microsoft.com/office/drawing/2014/main" id="{26F6A854-350C-4E23-AEF5-FAC389E7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0458" flipH="1">
            <a:off x="542867" y="849951"/>
            <a:ext cx="4383524" cy="42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9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5062924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By the end of class, you will be able to:</a:t>
            </a:r>
            <a:endParaRPr lang="en-US" sz="19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Explain the purpose and value of tools like Wireshark in cybersecurity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Explain the basics of a packet in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Analyze existing packet capture files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Filter packet capture files to only show specific communication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Associate functionality in Wireshark with the OSI Model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900" dirty="0"/>
              <a:t>Explain the various panels/views in Wireshark and the contents displayed</a:t>
            </a:r>
          </a:p>
        </p:txBody>
      </p:sp>
    </p:spTree>
    <p:extLst>
      <p:ext uri="{BB962C8B-B14F-4D97-AF65-F5344CB8AC3E}">
        <p14:creationId xmlns:p14="http://schemas.microsoft.com/office/powerpoint/2010/main" val="40028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95300" y="3236639"/>
            <a:ext cx="8153400" cy="3847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Today is primarily about </a:t>
            </a:r>
            <a:r>
              <a:rPr lang="en-US" sz="1900" b="1" dirty="0"/>
              <a:t>getting comfortable with Wireshark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36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8839200" cy="704060"/>
          </a:xfrm>
        </p:spPr>
        <p:txBody>
          <a:bodyPr>
            <a:normAutofit/>
          </a:bodyPr>
          <a:lstStyle/>
          <a:p>
            <a:r>
              <a:rPr lang="en-US" dirty="0"/>
              <a:t>Wireshark Basics</a:t>
            </a:r>
          </a:p>
        </p:txBody>
      </p:sp>
    </p:spTree>
    <p:extLst>
      <p:ext uri="{BB962C8B-B14F-4D97-AF65-F5344CB8AC3E}">
        <p14:creationId xmlns:p14="http://schemas.microsoft.com/office/powerpoint/2010/main" val="6671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305799" cy="54102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it?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Wireshark is a </a:t>
            </a: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packet </a:t>
            </a:r>
            <a:b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analysis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tool.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used by industry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professionals to monitor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dissect network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traffic.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use it see request/response cycles, protocol information, bits transferred, and more…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table, person, water, sitting&#10;&#10;Description generated with very high confidence">
            <a:extLst>
              <a:ext uri="{FF2B5EF4-FFF2-40B4-BE49-F238E27FC236}">
                <a16:creationId xmlns:a16="http://schemas.microsoft.com/office/drawing/2014/main" id="{81C5FC26-F616-4217-870E-B52B4281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613737" cy="3335732"/>
          </a:xfrm>
          <a:prstGeom prst="rect">
            <a:avLst/>
          </a:prstGeom>
        </p:spPr>
      </p:pic>
      <p:pic>
        <p:nvPicPr>
          <p:cNvPr id="6" name="Picture 5" descr="https://ibeta.org/wp-content/uploads/2016/08/icon-WireShark.png">
            <a:extLst>
              <a:ext uri="{FF2B5EF4-FFF2-40B4-BE49-F238E27FC236}">
                <a16:creationId xmlns:a16="http://schemas.microsoft.com/office/drawing/2014/main" id="{E9E5417F-3E8C-4B1E-9CAA-5BC7FB8B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7526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4267200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Who uses it?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500,000 downloads per month – used by industry professionals everywhere.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used in a variety of roles for troubleshooting and monitoring.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BAB71F-86D9-4077-ABE2-A4E63F286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28"/>
          <a:stretch/>
        </p:blipFill>
        <p:spPr>
          <a:xfrm>
            <a:off x="4887192" y="876301"/>
            <a:ext cx="3629532" cy="11811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9E08C-B096-4C11-8991-E3F339596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12"/>
          <a:stretch/>
        </p:blipFill>
        <p:spPr>
          <a:xfrm>
            <a:off x="4991982" y="4986339"/>
            <a:ext cx="3419952" cy="11811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8BA96-8BA8-4BA7-986C-3F5B11D2ED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35"/>
          <a:stretch/>
        </p:blipFill>
        <p:spPr>
          <a:xfrm>
            <a:off x="4887191" y="3386049"/>
            <a:ext cx="3553321" cy="10765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5B18DE-54D3-4F33-8559-FEF07D9334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220"/>
          <a:stretch/>
        </p:blipFill>
        <p:spPr>
          <a:xfrm>
            <a:off x="533400" y="4986339"/>
            <a:ext cx="3277057" cy="10206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18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2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3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4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5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Props1.xml><?xml version="1.0" encoding="utf-8"?>
<ds:datastoreItem xmlns:ds="http://schemas.openxmlformats.org/officeDocument/2006/customXml" ds:itemID="{7587E1E3-E4AA-476D-99BD-DD94DD85A9F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8EBDFB0-BAFB-47EB-ADCF-040F09A6749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C710FFD-0836-44B6-9EC6-01A3AC904F7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C5AEDD6-0D59-40CC-9063-5F2AAB35817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6D2A89B-E0B9-43A0-916F-8B1B2CFDDF6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28414</TotalTime>
  <Words>1518</Words>
  <Application>Microsoft Office PowerPoint</Application>
  <PresentationFormat>On-screen Show (4:3)</PresentationFormat>
  <Paragraphs>278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Roboto</vt:lpstr>
      <vt:lpstr>Wingdings</vt:lpstr>
      <vt:lpstr>Trilogy_Class_Template</vt:lpstr>
      <vt:lpstr>NetWorking with Wireshark</vt:lpstr>
      <vt:lpstr>This Week on Cybersecurity…</vt:lpstr>
      <vt:lpstr>Last Class</vt:lpstr>
      <vt:lpstr>Today</vt:lpstr>
      <vt:lpstr>Today’s Goals</vt:lpstr>
      <vt:lpstr>Today’s Goals</vt:lpstr>
      <vt:lpstr>Wireshark Basics</vt:lpstr>
      <vt:lpstr>Wireshark</vt:lpstr>
      <vt:lpstr>Wireshark</vt:lpstr>
      <vt:lpstr>Wireshark</vt:lpstr>
      <vt:lpstr>Wireshark</vt:lpstr>
      <vt:lpstr>Wireshark</vt:lpstr>
      <vt:lpstr>PowerPoint Presentation</vt:lpstr>
      <vt:lpstr>First things first…</vt:lpstr>
      <vt:lpstr>Packets</vt:lpstr>
      <vt:lpstr>Packets</vt:lpstr>
      <vt:lpstr>Packets</vt:lpstr>
      <vt:lpstr>Message -&gt; Packets -&gt; Message</vt:lpstr>
      <vt:lpstr>Packets in Wireshark</vt:lpstr>
      <vt:lpstr>PCAPs – Packet Captures</vt:lpstr>
      <vt:lpstr>PowerPoint Presentation</vt:lpstr>
      <vt:lpstr>Review Diving with the Wiresharks</vt:lpstr>
      <vt:lpstr>PowerPoint Presentation</vt:lpstr>
      <vt:lpstr>Review My First Sniff</vt:lpstr>
      <vt:lpstr>Break (15 min)</vt:lpstr>
      <vt:lpstr>PowerPoint Presentation</vt:lpstr>
      <vt:lpstr>Review Leaky HTTP Traffic</vt:lpstr>
      <vt:lpstr>Capture &amp; Display Filters</vt:lpstr>
      <vt:lpstr>PowerPoint Presentation</vt:lpstr>
      <vt:lpstr>Review The Search for Something Cool</vt:lpstr>
      <vt:lpstr>PCAP Exports</vt:lpstr>
      <vt:lpstr>PowerPoint Presentation</vt:lpstr>
      <vt:lpstr>Review Sifting the Haystack</vt:lpstr>
      <vt:lpstr>Lesson Recap (10 min)</vt:lpstr>
      <vt:lpstr>Today’s Goals</vt:lpstr>
      <vt:lpstr>Homework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Trilogy_Slide_Template</dc:title>
  <dc:subject>Cybersecurity</dc:subject>
  <dc:creator>tteltrab</dc:creator>
  <cp:keywords>LP Slideshow</cp:keywords>
  <cp:lastModifiedBy>Nick Bartlett</cp:lastModifiedBy>
  <cp:revision>2222</cp:revision>
  <cp:lastPrinted>2016-01-30T16:23:56Z</cp:lastPrinted>
  <dcterms:created xsi:type="dcterms:W3CDTF">2015-01-20T17:19:00Z</dcterms:created>
  <dcterms:modified xsi:type="dcterms:W3CDTF">2018-08-23T18:07:55Z</dcterms:modified>
</cp:coreProperties>
</file>